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0"/>
  </p:handoutMasterIdLst>
  <p:sldIdLst>
    <p:sldId id="256" r:id="rId2"/>
    <p:sldId id="259" r:id="rId3"/>
    <p:sldId id="258" r:id="rId4"/>
    <p:sldId id="313" r:id="rId5"/>
    <p:sldId id="361" r:id="rId6"/>
    <p:sldId id="357" r:id="rId7"/>
    <p:sldId id="358" r:id="rId8"/>
    <p:sldId id="341" r:id="rId9"/>
    <p:sldId id="326" r:id="rId10"/>
    <p:sldId id="261" r:id="rId11"/>
    <p:sldId id="360" r:id="rId12"/>
    <p:sldId id="319" r:id="rId13"/>
    <p:sldId id="359" r:id="rId14"/>
    <p:sldId id="321" r:id="rId15"/>
    <p:sldId id="346" r:id="rId16"/>
    <p:sldId id="348" r:id="rId17"/>
    <p:sldId id="347" r:id="rId18"/>
    <p:sldId id="362" r:id="rId19"/>
    <p:sldId id="334" r:id="rId20"/>
    <p:sldId id="354" r:id="rId21"/>
    <p:sldId id="368" r:id="rId22"/>
    <p:sldId id="363" r:id="rId23"/>
    <p:sldId id="364" r:id="rId24"/>
    <p:sldId id="369" r:id="rId25"/>
    <p:sldId id="263" r:id="rId26"/>
    <p:sldId id="339" r:id="rId27"/>
    <p:sldId id="365" r:id="rId28"/>
    <p:sldId id="370" r:id="rId29"/>
    <p:sldId id="371" r:id="rId30"/>
    <p:sldId id="367" r:id="rId31"/>
    <p:sldId id="372" r:id="rId32"/>
    <p:sldId id="373" r:id="rId33"/>
    <p:sldId id="376" r:id="rId34"/>
    <p:sldId id="374" r:id="rId35"/>
    <p:sldId id="375" r:id="rId36"/>
    <p:sldId id="311" r:id="rId37"/>
    <p:sldId id="351" r:id="rId38"/>
    <p:sldId id="30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C320"/>
    <a:srgbClr val="EDDCB9"/>
    <a:srgbClr val="826E40"/>
    <a:srgbClr val="BCA772"/>
    <a:srgbClr val="806D3E"/>
    <a:srgbClr val="8CB208"/>
    <a:srgbClr val="FF9400"/>
    <a:srgbClr val="70AD47"/>
    <a:srgbClr val="9FCC3E"/>
    <a:srgbClr val="E46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>
        <p:guide orient="horz" pos="2160"/>
        <p:guide pos="3840"/>
        <p:guide pos="9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影评两级情感分析平台对比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627806082032052"/>
          <c:y val="0.16477341658618455"/>
          <c:w val="0.70789482658542702"/>
          <c:h val="0.574969418563316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WeiResearch NLP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Sheet1!$B$2:$E$2</c:f>
              <c:numCache>
                <c:formatCode>0.00%</c:formatCode>
                <c:ptCount val="4"/>
                <c:pt idx="0">
                  <c:v>0.82199999999999995</c:v>
                </c:pt>
                <c:pt idx="1">
                  <c:v>0.82199999999999995</c:v>
                </c:pt>
                <c:pt idx="2">
                  <c:v>0.82199999999999995</c:v>
                </c:pt>
                <c:pt idx="3">
                  <c:v>0.82099999999999995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Tencent NLP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Sheet1!$B$3:$E$3</c:f>
              <c:numCache>
                <c:formatCode>0.00%</c:formatCode>
                <c:ptCount val="4"/>
                <c:pt idx="0">
                  <c:v>0.76500000000000001</c:v>
                </c:pt>
                <c:pt idx="1">
                  <c:v>0.76600000000000001</c:v>
                </c:pt>
                <c:pt idx="2">
                  <c:v>0.76600000000000001</c:v>
                </c:pt>
                <c:pt idx="3">
                  <c:v>0.76600000000000001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Boson NLP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Sheet1!$B$4:$E$4</c:f>
              <c:numCache>
                <c:formatCode>0.00%</c:formatCode>
                <c:ptCount val="4"/>
                <c:pt idx="0">
                  <c:v>0.75900000000000001</c:v>
                </c:pt>
                <c:pt idx="1">
                  <c:v>0.76300000000000001</c:v>
                </c:pt>
                <c:pt idx="2">
                  <c:v>0.75900000000000001</c:v>
                </c:pt>
                <c:pt idx="3">
                  <c:v>0.75700000000000001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8722384"/>
        <c:axId val="1438713136"/>
      </c:barChart>
      <c:catAx>
        <c:axId val="143872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13136"/>
        <c:crosses val="autoZero"/>
        <c:auto val="1"/>
        <c:lblAlgn val="ctr"/>
        <c:lblOffset val="100"/>
        <c:noMultiLvlLbl val="0"/>
      </c:catAx>
      <c:valAx>
        <c:axId val="143871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分类准确率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223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影评三级情感分析平台对比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WeiResearch NLP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Sheet1!$B$10:$E$10</c:f>
              <c:numCache>
                <c:formatCode>0.00%</c:formatCode>
                <c:ptCount val="4"/>
                <c:pt idx="0">
                  <c:v>0.67500000000000004</c:v>
                </c:pt>
                <c:pt idx="1">
                  <c:v>0.65900000000000003</c:v>
                </c:pt>
                <c:pt idx="2">
                  <c:v>0.67500000000000004</c:v>
                </c:pt>
                <c:pt idx="3">
                  <c:v>0.66100000000000003</c:v>
                </c:pt>
              </c:numCache>
            </c:numRef>
          </c:val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Tencent NLP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Sheet1!$B$11:$E$11</c:f>
              <c:numCache>
                <c:formatCode>0.00%</c:formatCode>
                <c:ptCount val="4"/>
                <c:pt idx="0">
                  <c:v>0.53300000000000003</c:v>
                </c:pt>
                <c:pt idx="1">
                  <c:v>0.53600000000000003</c:v>
                </c:pt>
                <c:pt idx="2">
                  <c:v>0.53300000000000003</c:v>
                </c:pt>
                <c:pt idx="3">
                  <c:v>0.52300000000000002</c:v>
                </c:pt>
              </c:numCache>
            </c:numRef>
          </c:val>
        </c:ser>
        <c:ser>
          <c:idx val="2"/>
          <c:order val="2"/>
          <c:tx>
            <c:strRef>
              <c:f>Sheet1!$A$12</c:f>
              <c:strCache>
                <c:ptCount val="1"/>
                <c:pt idx="0">
                  <c:v>Boson NLP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Sheet1!$B$12:$E$12</c:f>
              <c:numCache>
                <c:formatCode>0.00%</c:formatCode>
                <c:ptCount val="4"/>
                <c:pt idx="0">
                  <c:v>0.61499999999999999</c:v>
                </c:pt>
                <c:pt idx="1">
                  <c:v>0.55700000000000005</c:v>
                </c:pt>
                <c:pt idx="2">
                  <c:v>0.61499999999999999</c:v>
                </c:pt>
                <c:pt idx="3">
                  <c:v>0.57599999999999996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8718032"/>
        <c:axId val="1438717488"/>
      </c:barChart>
      <c:catAx>
        <c:axId val="143871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17488"/>
        <c:crosses val="autoZero"/>
        <c:auto val="1"/>
        <c:lblAlgn val="ctr"/>
        <c:lblOffset val="100"/>
        <c:noMultiLvlLbl val="0"/>
      </c:catAx>
      <c:valAx>
        <c:axId val="143871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分类准确率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180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影视票房预测随分类数变化算法性能对比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Naïve Bayes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0.90249999999999997</c:v>
                </c:pt>
                <c:pt idx="1">
                  <c:v>0.74209999999999998</c:v>
                </c:pt>
                <c:pt idx="2">
                  <c:v>0.50349999999999995</c:v>
                </c:pt>
                <c:pt idx="3">
                  <c:v>0.49519999999999997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SMO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Sheet1!$C$2:$C$5</c:f>
              <c:numCache>
                <c:formatCode>0.00%</c:formatCode>
                <c:ptCount val="4"/>
                <c:pt idx="0">
                  <c:v>0.90510000000000002</c:v>
                </c:pt>
                <c:pt idx="1">
                  <c:v>0.7248</c:v>
                </c:pt>
                <c:pt idx="2">
                  <c:v>0.56830000000000003</c:v>
                </c:pt>
                <c:pt idx="3">
                  <c:v>0.54069999999999996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Sheet1!$D$2:$D$5</c:f>
              <c:numCache>
                <c:formatCode>0.00%</c:formatCode>
                <c:ptCount val="4"/>
                <c:pt idx="0">
                  <c:v>0.9012</c:v>
                </c:pt>
                <c:pt idx="1">
                  <c:v>0.74790000000000001</c:v>
                </c:pt>
                <c:pt idx="2">
                  <c:v>0.57730000000000004</c:v>
                </c:pt>
                <c:pt idx="3">
                  <c:v>0.57169999999999999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J48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Sheet1!$E$2:$E$5</c:f>
              <c:numCache>
                <c:formatCode>0.00%</c:formatCode>
                <c:ptCount val="4"/>
                <c:pt idx="0">
                  <c:v>0.90959999999999996</c:v>
                </c:pt>
                <c:pt idx="1">
                  <c:v>0.75749999999999995</c:v>
                </c:pt>
                <c:pt idx="2">
                  <c:v>0.6774</c:v>
                </c:pt>
                <c:pt idx="3">
                  <c:v>0.66039999999999999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8715856"/>
        <c:axId val="1438721840"/>
      </c:lineChart>
      <c:catAx>
        <c:axId val="143871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21840"/>
        <c:crosses val="autoZero"/>
        <c:auto val="1"/>
        <c:lblAlgn val="ctr"/>
        <c:lblOffset val="100"/>
        <c:noMultiLvlLbl val="0"/>
      </c:catAx>
      <c:valAx>
        <c:axId val="1438721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分类准确率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158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影视票房预测算法性能对比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J48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Sheet1!$B$10:$E$10</c:f>
              <c:numCache>
                <c:formatCode>0%</c:formatCode>
                <c:ptCount val="4"/>
                <c:pt idx="0" formatCode="0.00%">
                  <c:v>0.66037699999999999</c:v>
                </c:pt>
                <c:pt idx="1">
                  <c:v>0.66</c:v>
                </c:pt>
                <c:pt idx="2">
                  <c:v>0.66</c:v>
                </c:pt>
                <c:pt idx="3" formatCode="0.00%">
                  <c:v>0.65900000000000003</c:v>
                </c:pt>
              </c:numCache>
            </c:numRef>
          </c:val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Random Forest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Sheet1!$B$11:$E$11</c:f>
              <c:numCache>
                <c:formatCode>0.00%</c:formatCode>
                <c:ptCount val="4"/>
                <c:pt idx="0">
                  <c:v>0.63962300000000005</c:v>
                </c:pt>
                <c:pt idx="1">
                  <c:v>0.64700000000000002</c:v>
                </c:pt>
                <c:pt idx="2" formatCode="0%">
                  <c:v>0.64</c:v>
                </c:pt>
                <c:pt idx="3">
                  <c:v>0.64200000000000002</c:v>
                </c:pt>
              </c:numCache>
            </c:numRef>
          </c:val>
        </c:ser>
        <c:ser>
          <c:idx val="2"/>
          <c:order val="2"/>
          <c:tx>
            <c:strRef>
              <c:f>Sheet1!$A$12</c:f>
              <c:strCache>
                <c:ptCount val="1"/>
                <c:pt idx="0">
                  <c:v>Logistic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Sheet1!$B$12:$E$12</c:f>
              <c:numCache>
                <c:formatCode>0.00%</c:formatCode>
                <c:ptCount val="4"/>
                <c:pt idx="0">
                  <c:v>0.57169800000000004</c:v>
                </c:pt>
                <c:pt idx="1">
                  <c:v>0.59699999999999998</c:v>
                </c:pt>
                <c:pt idx="2">
                  <c:v>0.57199999999999995</c:v>
                </c:pt>
                <c:pt idx="3">
                  <c:v>0.57899999999999996</c:v>
                </c:pt>
              </c:numCache>
            </c:numRef>
          </c:val>
        </c:ser>
        <c:ser>
          <c:idx val="3"/>
          <c:order val="3"/>
          <c:tx>
            <c:strRef>
              <c:f>Sheet1!$A$13</c:f>
              <c:strCache>
                <c:ptCount val="1"/>
                <c:pt idx="0">
                  <c:v>Vote Method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Sheet1!$B$13:$E$13</c:f>
              <c:numCache>
                <c:formatCode>0.00%</c:formatCode>
                <c:ptCount val="4"/>
                <c:pt idx="0">
                  <c:v>0.70050000000000001</c:v>
                </c:pt>
                <c:pt idx="1">
                  <c:v>0.69799999999999995</c:v>
                </c:pt>
                <c:pt idx="2">
                  <c:v>0.70150000000000001</c:v>
                </c:pt>
                <c:pt idx="3">
                  <c:v>0.70040000000000002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38718576"/>
        <c:axId val="1438719120"/>
      </c:barChart>
      <c:catAx>
        <c:axId val="143871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19120"/>
        <c:crosses val="autoZero"/>
        <c:auto val="1"/>
        <c:lblAlgn val="ctr"/>
        <c:lblOffset val="100"/>
        <c:noMultiLvlLbl val="0"/>
      </c:catAx>
      <c:valAx>
        <c:axId val="143871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87185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91B4-FEA9-498E-9933-64BE1EDB880E}" type="datetimeFigureOut">
              <a:rPr lang="zh-CN" altLang="en-US" smtClean="0"/>
              <a:t>2016/7/1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A9240-6251-490D-92FB-A94562B0E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9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40800"/>
            <a:ext cx="12192000" cy="2617200"/>
          </a:xfrm>
          <a:prstGeom prst="rect">
            <a:avLst/>
          </a:prstGeom>
          <a:solidFill>
            <a:srgbClr val="E9D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7845" y="0"/>
            <a:ext cx="5268755" cy="4811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29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Chp7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27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/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Freeform 148"/>
          <p:cNvSpPr>
            <a:spLocks noChangeAspect="1" noEditPoints="1"/>
          </p:cNvSpPr>
          <p:nvPr userDrawn="1"/>
        </p:nvSpPr>
        <p:spPr bwMode="auto">
          <a:xfrm rot="6764112">
            <a:off x="6789367" y="5629217"/>
            <a:ext cx="288000" cy="303535"/>
          </a:xfrm>
          <a:custGeom>
            <a:avLst/>
            <a:gdLst>
              <a:gd name="T0" fmla="*/ 32 w 193"/>
              <a:gd name="T1" fmla="*/ 24 h 204"/>
              <a:gd name="T2" fmla="*/ 73 w 193"/>
              <a:gd name="T3" fmla="*/ 81 h 204"/>
              <a:gd name="T4" fmla="*/ 68 w 193"/>
              <a:gd name="T5" fmla="*/ 60 h 204"/>
              <a:gd name="T6" fmla="*/ 75 w 193"/>
              <a:gd name="T7" fmla="*/ 47 h 204"/>
              <a:gd name="T8" fmla="*/ 92 w 193"/>
              <a:gd name="T9" fmla="*/ 58 h 204"/>
              <a:gd name="T10" fmla="*/ 99 w 193"/>
              <a:gd name="T11" fmla="*/ 56 h 204"/>
              <a:gd name="T12" fmla="*/ 100 w 193"/>
              <a:gd name="T13" fmla="*/ 42 h 204"/>
              <a:gd name="T14" fmla="*/ 117 w 193"/>
              <a:gd name="T15" fmla="*/ 44 h 204"/>
              <a:gd name="T16" fmla="*/ 119 w 193"/>
              <a:gd name="T17" fmla="*/ 48 h 204"/>
              <a:gd name="T18" fmla="*/ 125 w 193"/>
              <a:gd name="T19" fmla="*/ 57 h 204"/>
              <a:gd name="T20" fmla="*/ 126 w 193"/>
              <a:gd name="T21" fmla="*/ 53 h 204"/>
              <a:gd name="T22" fmla="*/ 137 w 193"/>
              <a:gd name="T23" fmla="*/ 47 h 204"/>
              <a:gd name="T24" fmla="*/ 161 w 193"/>
              <a:gd name="T25" fmla="*/ 132 h 204"/>
              <a:gd name="T26" fmla="*/ 121 w 193"/>
              <a:gd name="T27" fmla="*/ 185 h 204"/>
              <a:gd name="T28" fmla="*/ 76 w 193"/>
              <a:gd name="T29" fmla="*/ 151 h 204"/>
              <a:gd name="T30" fmla="*/ 21 w 193"/>
              <a:gd name="T31" fmla="*/ 131 h 204"/>
              <a:gd name="T32" fmla="*/ 34 w 193"/>
              <a:gd name="T33" fmla="*/ 122 h 204"/>
              <a:gd name="T34" fmla="*/ 64 w 193"/>
              <a:gd name="T35" fmla="*/ 125 h 204"/>
              <a:gd name="T36" fmla="*/ 17 w 193"/>
              <a:gd name="T37" fmla="*/ 33 h 204"/>
              <a:gd name="T38" fmla="*/ 20 w 193"/>
              <a:gd name="T39" fmla="*/ 19 h 204"/>
              <a:gd name="T40" fmla="*/ 12 w 193"/>
              <a:gd name="T41" fmla="*/ 7 h 204"/>
              <a:gd name="T42" fmla="*/ 6 w 193"/>
              <a:gd name="T43" fmla="*/ 40 h 204"/>
              <a:gd name="T44" fmla="*/ 45 w 193"/>
              <a:gd name="T45" fmla="*/ 109 h 204"/>
              <a:gd name="T46" fmla="*/ 19 w 193"/>
              <a:gd name="T47" fmla="*/ 111 h 204"/>
              <a:gd name="T48" fmla="*/ 27 w 193"/>
              <a:gd name="T49" fmla="*/ 157 h 204"/>
              <a:gd name="T50" fmla="*/ 99 w 193"/>
              <a:gd name="T51" fmla="*/ 175 h 204"/>
              <a:gd name="T52" fmla="*/ 116 w 193"/>
              <a:gd name="T53" fmla="*/ 204 h 204"/>
              <a:gd name="T54" fmla="*/ 181 w 193"/>
              <a:gd name="T55" fmla="*/ 166 h 204"/>
              <a:gd name="T56" fmla="*/ 186 w 193"/>
              <a:gd name="T57" fmla="*/ 147 h 204"/>
              <a:gd name="T58" fmla="*/ 161 w 193"/>
              <a:gd name="T59" fmla="*/ 61 h 204"/>
              <a:gd name="T60" fmla="*/ 161 w 193"/>
              <a:gd name="T61" fmla="*/ 60 h 204"/>
              <a:gd name="T62" fmla="*/ 155 w 193"/>
              <a:gd name="T63" fmla="*/ 44 h 204"/>
              <a:gd name="T64" fmla="*/ 128 w 193"/>
              <a:gd name="T65" fmla="*/ 33 h 204"/>
              <a:gd name="T66" fmla="*/ 93 w 193"/>
              <a:gd name="T67" fmla="*/ 30 h 204"/>
              <a:gd name="T68" fmla="*/ 68 w 193"/>
              <a:gd name="T69" fmla="*/ 35 h 204"/>
              <a:gd name="T70" fmla="*/ 59 w 193"/>
              <a:gd name="T71" fmla="*/ 41 h 204"/>
              <a:gd name="T72" fmla="*/ 44 w 193"/>
              <a:gd name="T73" fmla="*/ 16 h 204"/>
              <a:gd name="T74" fmla="*/ 13 w 193"/>
              <a:gd name="T75" fmla="*/ 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3" h="204">
                <a:moveTo>
                  <a:pt x="20" y="19"/>
                </a:moveTo>
                <a:cubicBezTo>
                  <a:pt x="25" y="16"/>
                  <a:pt x="29" y="19"/>
                  <a:pt x="32" y="24"/>
                </a:cubicBezTo>
                <a:cubicBezTo>
                  <a:pt x="32" y="24"/>
                  <a:pt x="65" y="79"/>
                  <a:pt x="65" y="80"/>
                </a:cubicBezTo>
                <a:cubicBezTo>
                  <a:pt x="67" y="83"/>
                  <a:pt x="71" y="82"/>
                  <a:pt x="73" y="81"/>
                </a:cubicBezTo>
                <a:cubicBezTo>
                  <a:pt x="75" y="79"/>
                  <a:pt x="77" y="75"/>
                  <a:pt x="74" y="69"/>
                </a:cubicBezTo>
                <a:cubicBezTo>
                  <a:pt x="68" y="60"/>
                  <a:pt x="68" y="60"/>
                  <a:pt x="68" y="60"/>
                </a:cubicBezTo>
                <a:cubicBezTo>
                  <a:pt x="65" y="56"/>
                  <a:pt x="68" y="52"/>
                  <a:pt x="73" y="48"/>
                </a:cubicBezTo>
                <a:cubicBezTo>
                  <a:pt x="73" y="48"/>
                  <a:pt x="74" y="47"/>
                  <a:pt x="75" y="47"/>
                </a:cubicBezTo>
                <a:cubicBezTo>
                  <a:pt x="79" y="45"/>
                  <a:pt x="83" y="44"/>
                  <a:pt x="86" y="48"/>
                </a:cubicBezTo>
                <a:cubicBezTo>
                  <a:pt x="92" y="58"/>
                  <a:pt x="92" y="58"/>
                  <a:pt x="92" y="58"/>
                </a:cubicBezTo>
                <a:cubicBezTo>
                  <a:pt x="94" y="61"/>
                  <a:pt x="96" y="61"/>
                  <a:pt x="97" y="61"/>
                </a:cubicBezTo>
                <a:cubicBezTo>
                  <a:pt x="99" y="60"/>
                  <a:pt x="99" y="56"/>
                  <a:pt x="99" y="56"/>
                </a:cubicBezTo>
                <a:cubicBezTo>
                  <a:pt x="97" y="51"/>
                  <a:pt x="97" y="51"/>
                  <a:pt x="97" y="51"/>
                </a:cubicBezTo>
                <a:cubicBezTo>
                  <a:pt x="96" y="47"/>
                  <a:pt x="97" y="44"/>
                  <a:pt x="100" y="42"/>
                </a:cubicBezTo>
                <a:cubicBezTo>
                  <a:pt x="101" y="42"/>
                  <a:pt x="102" y="41"/>
                  <a:pt x="104" y="41"/>
                </a:cubicBezTo>
                <a:cubicBezTo>
                  <a:pt x="109" y="39"/>
                  <a:pt x="115" y="38"/>
                  <a:pt x="117" y="44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9" y="48"/>
                  <a:pt x="121" y="60"/>
                  <a:pt x="124" y="59"/>
                </a:cubicBezTo>
                <a:cubicBezTo>
                  <a:pt x="124" y="58"/>
                  <a:pt x="125" y="58"/>
                  <a:pt x="125" y="57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26" y="50"/>
                  <a:pt x="127" y="49"/>
                  <a:pt x="128" y="48"/>
                </a:cubicBezTo>
                <a:cubicBezTo>
                  <a:pt x="130" y="47"/>
                  <a:pt x="134" y="47"/>
                  <a:pt x="137" y="47"/>
                </a:cubicBezTo>
                <a:cubicBezTo>
                  <a:pt x="143" y="47"/>
                  <a:pt x="144" y="53"/>
                  <a:pt x="147" y="64"/>
                </a:cubicBezTo>
                <a:cubicBezTo>
                  <a:pt x="161" y="132"/>
                  <a:pt x="161" y="132"/>
                  <a:pt x="161" y="132"/>
                </a:cubicBezTo>
                <a:cubicBezTo>
                  <a:pt x="174" y="155"/>
                  <a:pt x="174" y="155"/>
                  <a:pt x="174" y="155"/>
                </a:cubicBezTo>
                <a:cubicBezTo>
                  <a:pt x="121" y="185"/>
                  <a:pt x="121" y="185"/>
                  <a:pt x="121" y="18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8" y="162"/>
                  <a:pt x="94" y="162"/>
                  <a:pt x="76" y="151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24" y="142"/>
                  <a:pt x="20" y="136"/>
                  <a:pt x="21" y="131"/>
                </a:cubicBezTo>
                <a:cubicBezTo>
                  <a:pt x="22" y="127"/>
                  <a:pt x="24" y="125"/>
                  <a:pt x="26" y="123"/>
                </a:cubicBezTo>
                <a:cubicBezTo>
                  <a:pt x="29" y="122"/>
                  <a:pt x="31" y="121"/>
                  <a:pt x="34" y="122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2" y="125"/>
                  <a:pt x="63" y="125"/>
                  <a:pt x="64" y="125"/>
                </a:cubicBezTo>
                <a:cubicBezTo>
                  <a:pt x="68" y="123"/>
                  <a:pt x="64" y="113"/>
                  <a:pt x="52" y="92"/>
                </a:cubicBezTo>
                <a:cubicBezTo>
                  <a:pt x="17" y="33"/>
                  <a:pt x="17" y="33"/>
                  <a:pt x="17" y="33"/>
                </a:cubicBezTo>
                <a:cubicBezTo>
                  <a:pt x="14" y="28"/>
                  <a:pt x="15" y="22"/>
                  <a:pt x="20" y="19"/>
                </a:cubicBezTo>
                <a:cubicBezTo>
                  <a:pt x="20" y="19"/>
                  <a:pt x="20" y="19"/>
                  <a:pt x="20" y="19"/>
                </a:cubicBezTo>
                <a:moveTo>
                  <a:pt x="13" y="7"/>
                </a:moveTo>
                <a:cubicBezTo>
                  <a:pt x="13" y="7"/>
                  <a:pt x="13" y="7"/>
                  <a:pt x="12" y="7"/>
                </a:cubicBezTo>
                <a:cubicBezTo>
                  <a:pt x="7" y="11"/>
                  <a:pt x="3" y="16"/>
                  <a:pt x="1" y="22"/>
                </a:cubicBezTo>
                <a:cubicBezTo>
                  <a:pt x="0" y="29"/>
                  <a:pt x="3" y="34"/>
                  <a:pt x="6" y="40"/>
                </a:cubicBezTo>
                <a:cubicBezTo>
                  <a:pt x="40" y="98"/>
                  <a:pt x="40" y="98"/>
                  <a:pt x="40" y="98"/>
                </a:cubicBezTo>
                <a:cubicBezTo>
                  <a:pt x="43" y="102"/>
                  <a:pt x="44" y="106"/>
                  <a:pt x="45" y="109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0" y="107"/>
                  <a:pt x="24" y="108"/>
                  <a:pt x="19" y="111"/>
                </a:cubicBezTo>
                <a:cubicBezTo>
                  <a:pt x="13" y="115"/>
                  <a:pt x="9" y="121"/>
                  <a:pt x="7" y="128"/>
                </a:cubicBezTo>
                <a:cubicBezTo>
                  <a:pt x="5" y="142"/>
                  <a:pt x="14" y="154"/>
                  <a:pt x="27" y="157"/>
                </a:cubicBezTo>
                <a:cubicBezTo>
                  <a:pt x="71" y="165"/>
                  <a:pt x="71" y="165"/>
                  <a:pt x="71" y="165"/>
                </a:cubicBezTo>
                <a:cubicBezTo>
                  <a:pt x="82" y="171"/>
                  <a:pt x="92" y="174"/>
                  <a:pt x="99" y="175"/>
                </a:cubicBezTo>
                <a:cubicBezTo>
                  <a:pt x="109" y="192"/>
                  <a:pt x="109" y="192"/>
                  <a:pt x="109" y="192"/>
                </a:cubicBezTo>
                <a:cubicBezTo>
                  <a:pt x="116" y="204"/>
                  <a:pt x="116" y="204"/>
                  <a:pt x="116" y="204"/>
                </a:cubicBezTo>
                <a:cubicBezTo>
                  <a:pt x="128" y="197"/>
                  <a:pt x="128" y="197"/>
                  <a:pt x="128" y="197"/>
                </a:cubicBezTo>
                <a:cubicBezTo>
                  <a:pt x="181" y="166"/>
                  <a:pt x="181" y="166"/>
                  <a:pt x="181" y="166"/>
                </a:cubicBezTo>
                <a:cubicBezTo>
                  <a:pt x="193" y="159"/>
                  <a:pt x="193" y="159"/>
                  <a:pt x="193" y="159"/>
                </a:cubicBezTo>
                <a:cubicBezTo>
                  <a:pt x="186" y="147"/>
                  <a:pt x="186" y="147"/>
                  <a:pt x="186" y="147"/>
                </a:cubicBezTo>
                <a:cubicBezTo>
                  <a:pt x="175" y="127"/>
                  <a:pt x="175" y="127"/>
                  <a:pt x="175" y="127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61" y="60"/>
                  <a:pt x="161" y="60"/>
                  <a:pt x="161" y="60"/>
                </a:cubicBezTo>
                <a:cubicBezTo>
                  <a:pt x="160" y="58"/>
                  <a:pt x="160" y="58"/>
                  <a:pt x="160" y="58"/>
                </a:cubicBezTo>
                <a:cubicBezTo>
                  <a:pt x="159" y="53"/>
                  <a:pt x="157" y="48"/>
                  <a:pt x="155" y="44"/>
                </a:cubicBezTo>
                <a:cubicBezTo>
                  <a:pt x="150" y="35"/>
                  <a:pt x="142" y="33"/>
                  <a:pt x="137" y="33"/>
                </a:cubicBezTo>
                <a:cubicBezTo>
                  <a:pt x="134" y="33"/>
                  <a:pt x="131" y="33"/>
                  <a:pt x="128" y="33"/>
                </a:cubicBezTo>
                <a:cubicBezTo>
                  <a:pt x="123" y="27"/>
                  <a:pt x="113" y="23"/>
                  <a:pt x="99" y="28"/>
                </a:cubicBezTo>
                <a:cubicBezTo>
                  <a:pt x="97" y="28"/>
                  <a:pt x="95" y="29"/>
                  <a:pt x="93" y="30"/>
                </a:cubicBezTo>
                <a:cubicBezTo>
                  <a:pt x="92" y="31"/>
                  <a:pt x="90" y="32"/>
                  <a:pt x="89" y="33"/>
                </a:cubicBezTo>
                <a:cubicBezTo>
                  <a:pt x="84" y="30"/>
                  <a:pt x="76" y="30"/>
                  <a:pt x="68" y="35"/>
                </a:cubicBezTo>
                <a:cubicBezTo>
                  <a:pt x="67" y="35"/>
                  <a:pt x="64" y="37"/>
                  <a:pt x="63" y="38"/>
                </a:cubicBezTo>
                <a:cubicBezTo>
                  <a:pt x="61" y="39"/>
                  <a:pt x="60" y="40"/>
                  <a:pt x="59" y="41"/>
                </a:cubicBezTo>
                <a:cubicBezTo>
                  <a:pt x="52" y="30"/>
                  <a:pt x="46" y="19"/>
                  <a:pt x="44" y="17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37" y="5"/>
                  <a:pt x="25" y="0"/>
                  <a:pt x="13" y="7"/>
                </a:cubicBezTo>
                <a:close/>
              </a:path>
            </a:pathLst>
          </a:custGeom>
          <a:solidFill>
            <a:srgbClr val="806D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8" name="组合 107"/>
          <p:cNvGrpSpPr>
            <a:grpSpLocks noChangeAspect="1"/>
          </p:cNvGrpSpPr>
          <p:nvPr userDrawn="1"/>
        </p:nvGrpSpPr>
        <p:grpSpPr>
          <a:xfrm>
            <a:off x="1344173" y="5445823"/>
            <a:ext cx="396000" cy="319355"/>
            <a:chOff x="2482850" y="17463"/>
            <a:chExt cx="442913" cy="357188"/>
          </a:xfrm>
          <a:solidFill>
            <a:srgbClr val="EDDCB9"/>
          </a:solidFill>
        </p:grpSpPr>
        <p:sp>
          <p:nvSpPr>
            <p:cNvPr id="109" name="Freeform 14"/>
            <p:cNvSpPr>
              <a:spLocks/>
            </p:cNvSpPr>
            <p:nvPr/>
          </p:nvSpPr>
          <p:spPr bwMode="auto">
            <a:xfrm>
              <a:off x="2482850" y="17463"/>
              <a:ext cx="442913" cy="204788"/>
            </a:xfrm>
            <a:custGeom>
              <a:avLst/>
              <a:gdLst>
                <a:gd name="T0" fmla="*/ 553 w 558"/>
                <a:gd name="T1" fmla="*/ 229 h 257"/>
                <a:gd name="T2" fmla="*/ 354 w 558"/>
                <a:gd name="T3" fmla="*/ 30 h 257"/>
                <a:gd name="T4" fmla="*/ 354 w 558"/>
                <a:gd name="T5" fmla="*/ 30 h 257"/>
                <a:gd name="T6" fmla="*/ 346 w 558"/>
                <a:gd name="T7" fmla="*/ 24 h 257"/>
                <a:gd name="T8" fmla="*/ 339 w 558"/>
                <a:gd name="T9" fmla="*/ 17 h 257"/>
                <a:gd name="T10" fmla="*/ 329 w 558"/>
                <a:gd name="T11" fmla="*/ 12 h 257"/>
                <a:gd name="T12" fmla="*/ 320 w 558"/>
                <a:gd name="T13" fmla="*/ 7 h 257"/>
                <a:gd name="T14" fmla="*/ 310 w 558"/>
                <a:gd name="T15" fmla="*/ 3 h 257"/>
                <a:gd name="T16" fmla="*/ 300 w 558"/>
                <a:gd name="T17" fmla="*/ 1 h 257"/>
                <a:gd name="T18" fmla="*/ 290 w 558"/>
                <a:gd name="T19" fmla="*/ 0 h 257"/>
                <a:gd name="T20" fmla="*/ 280 w 558"/>
                <a:gd name="T21" fmla="*/ 0 h 257"/>
                <a:gd name="T22" fmla="*/ 280 w 558"/>
                <a:gd name="T23" fmla="*/ 0 h 257"/>
                <a:gd name="T24" fmla="*/ 268 w 558"/>
                <a:gd name="T25" fmla="*/ 0 h 257"/>
                <a:gd name="T26" fmla="*/ 258 w 558"/>
                <a:gd name="T27" fmla="*/ 1 h 257"/>
                <a:gd name="T28" fmla="*/ 248 w 558"/>
                <a:gd name="T29" fmla="*/ 3 h 257"/>
                <a:gd name="T30" fmla="*/ 238 w 558"/>
                <a:gd name="T31" fmla="*/ 7 h 257"/>
                <a:gd name="T32" fmla="*/ 229 w 558"/>
                <a:gd name="T33" fmla="*/ 12 h 257"/>
                <a:gd name="T34" fmla="*/ 220 w 558"/>
                <a:gd name="T35" fmla="*/ 17 h 257"/>
                <a:gd name="T36" fmla="*/ 212 w 558"/>
                <a:gd name="T37" fmla="*/ 24 h 257"/>
                <a:gd name="T38" fmla="*/ 204 w 558"/>
                <a:gd name="T39" fmla="*/ 30 h 257"/>
                <a:gd name="T40" fmla="*/ 169 w 558"/>
                <a:gd name="T41" fmla="*/ 65 h 257"/>
                <a:gd name="T42" fmla="*/ 169 w 558"/>
                <a:gd name="T43" fmla="*/ 17 h 257"/>
                <a:gd name="T44" fmla="*/ 84 w 558"/>
                <a:gd name="T45" fmla="*/ 17 h 257"/>
                <a:gd name="T46" fmla="*/ 84 w 558"/>
                <a:gd name="T47" fmla="*/ 151 h 257"/>
                <a:gd name="T48" fmla="*/ 5 w 558"/>
                <a:gd name="T49" fmla="*/ 229 h 257"/>
                <a:gd name="T50" fmla="*/ 5 w 558"/>
                <a:gd name="T51" fmla="*/ 229 h 257"/>
                <a:gd name="T52" fmla="*/ 1 w 558"/>
                <a:gd name="T53" fmla="*/ 234 h 257"/>
                <a:gd name="T54" fmla="*/ 0 w 558"/>
                <a:gd name="T55" fmla="*/ 240 h 257"/>
                <a:gd name="T56" fmla="*/ 1 w 558"/>
                <a:gd name="T57" fmla="*/ 247 h 257"/>
                <a:gd name="T58" fmla="*/ 5 w 558"/>
                <a:gd name="T59" fmla="*/ 252 h 257"/>
                <a:gd name="T60" fmla="*/ 5 w 558"/>
                <a:gd name="T61" fmla="*/ 252 h 257"/>
                <a:gd name="T62" fmla="*/ 10 w 558"/>
                <a:gd name="T63" fmla="*/ 255 h 257"/>
                <a:gd name="T64" fmla="*/ 16 w 558"/>
                <a:gd name="T65" fmla="*/ 257 h 257"/>
                <a:gd name="T66" fmla="*/ 23 w 558"/>
                <a:gd name="T67" fmla="*/ 255 h 257"/>
                <a:gd name="T68" fmla="*/ 29 w 558"/>
                <a:gd name="T69" fmla="*/ 252 h 257"/>
                <a:gd name="T70" fmla="*/ 227 w 558"/>
                <a:gd name="T71" fmla="*/ 54 h 257"/>
                <a:gd name="T72" fmla="*/ 227 w 558"/>
                <a:gd name="T73" fmla="*/ 54 h 257"/>
                <a:gd name="T74" fmla="*/ 238 w 558"/>
                <a:gd name="T75" fmla="*/ 45 h 257"/>
                <a:gd name="T76" fmla="*/ 251 w 558"/>
                <a:gd name="T77" fmla="*/ 37 h 257"/>
                <a:gd name="T78" fmla="*/ 265 w 558"/>
                <a:gd name="T79" fmla="*/ 34 h 257"/>
                <a:gd name="T80" fmla="*/ 280 w 558"/>
                <a:gd name="T81" fmla="*/ 32 h 257"/>
                <a:gd name="T82" fmla="*/ 280 w 558"/>
                <a:gd name="T83" fmla="*/ 32 h 257"/>
                <a:gd name="T84" fmla="*/ 293 w 558"/>
                <a:gd name="T85" fmla="*/ 34 h 257"/>
                <a:gd name="T86" fmla="*/ 307 w 558"/>
                <a:gd name="T87" fmla="*/ 37 h 257"/>
                <a:gd name="T88" fmla="*/ 320 w 558"/>
                <a:gd name="T89" fmla="*/ 45 h 257"/>
                <a:gd name="T90" fmla="*/ 331 w 558"/>
                <a:gd name="T91" fmla="*/ 54 h 257"/>
                <a:gd name="T92" fmla="*/ 530 w 558"/>
                <a:gd name="T93" fmla="*/ 252 h 257"/>
                <a:gd name="T94" fmla="*/ 530 w 558"/>
                <a:gd name="T95" fmla="*/ 252 h 257"/>
                <a:gd name="T96" fmla="*/ 535 w 558"/>
                <a:gd name="T97" fmla="*/ 255 h 257"/>
                <a:gd name="T98" fmla="*/ 542 w 558"/>
                <a:gd name="T99" fmla="*/ 257 h 257"/>
                <a:gd name="T100" fmla="*/ 548 w 558"/>
                <a:gd name="T101" fmla="*/ 255 h 257"/>
                <a:gd name="T102" fmla="*/ 553 w 558"/>
                <a:gd name="T103" fmla="*/ 252 h 257"/>
                <a:gd name="T104" fmla="*/ 553 w 558"/>
                <a:gd name="T105" fmla="*/ 252 h 257"/>
                <a:gd name="T106" fmla="*/ 557 w 558"/>
                <a:gd name="T107" fmla="*/ 247 h 257"/>
                <a:gd name="T108" fmla="*/ 558 w 558"/>
                <a:gd name="T109" fmla="*/ 240 h 257"/>
                <a:gd name="T110" fmla="*/ 557 w 558"/>
                <a:gd name="T111" fmla="*/ 234 h 257"/>
                <a:gd name="T112" fmla="*/ 553 w 558"/>
                <a:gd name="T113" fmla="*/ 229 h 257"/>
                <a:gd name="T114" fmla="*/ 553 w 558"/>
                <a:gd name="T115" fmla="*/ 22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8" h="257">
                  <a:moveTo>
                    <a:pt x="553" y="229"/>
                  </a:moveTo>
                  <a:lnTo>
                    <a:pt x="354" y="30"/>
                  </a:lnTo>
                  <a:lnTo>
                    <a:pt x="354" y="30"/>
                  </a:lnTo>
                  <a:lnTo>
                    <a:pt x="346" y="24"/>
                  </a:lnTo>
                  <a:lnTo>
                    <a:pt x="339" y="17"/>
                  </a:lnTo>
                  <a:lnTo>
                    <a:pt x="329" y="12"/>
                  </a:lnTo>
                  <a:lnTo>
                    <a:pt x="320" y="7"/>
                  </a:lnTo>
                  <a:lnTo>
                    <a:pt x="310" y="3"/>
                  </a:lnTo>
                  <a:lnTo>
                    <a:pt x="300" y="1"/>
                  </a:lnTo>
                  <a:lnTo>
                    <a:pt x="29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68" y="0"/>
                  </a:lnTo>
                  <a:lnTo>
                    <a:pt x="258" y="1"/>
                  </a:lnTo>
                  <a:lnTo>
                    <a:pt x="248" y="3"/>
                  </a:lnTo>
                  <a:lnTo>
                    <a:pt x="238" y="7"/>
                  </a:lnTo>
                  <a:lnTo>
                    <a:pt x="229" y="12"/>
                  </a:lnTo>
                  <a:lnTo>
                    <a:pt x="220" y="17"/>
                  </a:lnTo>
                  <a:lnTo>
                    <a:pt x="212" y="24"/>
                  </a:lnTo>
                  <a:lnTo>
                    <a:pt x="204" y="30"/>
                  </a:lnTo>
                  <a:lnTo>
                    <a:pt x="169" y="65"/>
                  </a:lnTo>
                  <a:lnTo>
                    <a:pt x="169" y="17"/>
                  </a:lnTo>
                  <a:lnTo>
                    <a:pt x="84" y="17"/>
                  </a:lnTo>
                  <a:lnTo>
                    <a:pt x="84" y="151"/>
                  </a:lnTo>
                  <a:lnTo>
                    <a:pt x="5" y="229"/>
                  </a:lnTo>
                  <a:lnTo>
                    <a:pt x="5" y="229"/>
                  </a:lnTo>
                  <a:lnTo>
                    <a:pt x="1" y="234"/>
                  </a:lnTo>
                  <a:lnTo>
                    <a:pt x="0" y="240"/>
                  </a:lnTo>
                  <a:lnTo>
                    <a:pt x="1" y="247"/>
                  </a:lnTo>
                  <a:lnTo>
                    <a:pt x="5" y="252"/>
                  </a:lnTo>
                  <a:lnTo>
                    <a:pt x="5" y="252"/>
                  </a:lnTo>
                  <a:lnTo>
                    <a:pt x="10" y="255"/>
                  </a:lnTo>
                  <a:lnTo>
                    <a:pt x="16" y="257"/>
                  </a:lnTo>
                  <a:lnTo>
                    <a:pt x="23" y="255"/>
                  </a:lnTo>
                  <a:lnTo>
                    <a:pt x="29" y="252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38" y="45"/>
                  </a:lnTo>
                  <a:lnTo>
                    <a:pt x="251" y="37"/>
                  </a:lnTo>
                  <a:lnTo>
                    <a:pt x="265" y="34"/>
                  </a:lnTo>
                  <a:lnTo>
                    <a:pt x="280" y="32"/>
                  </a:lnTo>
                  <a:lnTo>
                    <a:pt x="280" y="32"/>
                  </a:lnTo>
                  <a:lnTo>
                    <a:pt x="293" y="34"/>
                  </a:lnTo>
                  <a:lnTo>
                    <a:pt x="307" y="37"/>
                  </a:lnTo>
                  <a:lnTo>
                    <a:pt x="320" y="45"/>
                  </a:lnTo>
                  <a:lnTo>
                    <a:pt x="331" y="54"/>
                  </a:lnTo>
                  <a:lnTo>
                    <a:pt x="530" y="252"/>
                  </a:lnTo>
                  <a:lnTo>
                    <a:pt x="530" y="252"/>
                  </a:lnTo>
                  <a:lnTo>
                    <a:pt x="535" y="255"/>
                  </a:lnTo>
                  <a:lnTo>
                    <a:pt x="542" y="257"/>
                  </a:lnTo>
                  <a:lnTo>
                    <a:pt x="548" y="255"/>
                  </a:lnTo>
                  <a:lnTo>
                    <a:pt x="553" y="252"/>
                  </a:lnTo>
                  <a:lnTo>
                    <a:pt x="553" y="252"/>
                  </a:lnTo>
                  <a:lnTo>
                    <a:pt x="557" y="247"/>
                  </a:lnTo>
                  <a:lnTo>
                    <a:pt x="558" y="240"/>
                  </a:lnTo>
                  <a:lnTo>
                    <a:pt x="557" y="234"/>
                  </a:lnTo>
                  <a:lnTo>
                    <a:pt x="553" y="229"/>
                  </a:lnTo>
                  <a:lnTo>
                    <a:pt x="553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5"/>
            <p:cNvSpPr>
              <a:spLocks/>
            </p:cNvSpPr>
            <p:nvPr/>
          </p:nvSpPr>
          <p:spPr bwMode="auto">
            <a:xfrm>
              <a:off x="2543175" y="65088"/>
              <a:ext cx="322263" cy="309563"/>
            </a:xfrm>
            <a:custGeom>
              <a:avLst/>
              <a:gdLst>
                <a:gd name="T0" fmla="*/ 249 w 404"/>
                <a:gd name="T1" fmla="*/ 20 h 389"/>
                <a:gd name="T2" fmla="*/ 249 w 404"/>
                <a:gd name="T3" fmla="*/ 20 h 389"/>
                <a:gd name="T4" fmla="*/ 239 w 404"/>
                <a:gd name="T5" fmla="*/ 11 h 389"/>
                <a:gd name="T6" fmla="*/ 228 w 404"/>
                <a:gd name="T7" fmla="*/ 5 h 389"/>
                <a:gd name="T8" fmla="*/ 215 w 404"/>
                <a:gd name="T9" fmla="*/ 1 h 389"/>
                <a:gd name="T10" fmla="*/ 203 w 404"/>
                <a:gd name="T11" fmla="*/ 0 h 389"/>
                <a:gd name="T12" fmla="*/ 203 w 404"/>
                <a:gd name="T13" fmla="*/ 0 h 389"/>
                <a:gd name="T14" fmla="*/ 189 w 404"/>
                <a:gd name="T15" fmla="*/ 1 h 389"/>
                <a:gd name="T16" fmla="*/ 177 w 404"/>
                <a:gd name="T17" fmla="*/ 5 h 389"/>
                <a:gd name="T18" fmla="*/ 166 w 404"/>
                <a:gd name="T19" fmla="*/ 11 h 389"/>
                <a:gd name="T20" fmla="*/ 156 w 404"/>
                <a:gd name="T21" fmla="*/ 20 h 389"/>
                <a:gd name="T22" fmla="*/ 0 w 404"/>
                <a:gd name="T23" fmla="*/ 175 h 389"/>
                <a:gd name="T24" fmla="*/ 0 w 404"/>
                <a:gd name="T25" fmla="*/ 354 h 389"/>
                <a:gd name="T26" fmla="*/ 0 w 404"/>
                <a:gd name="T27" fmla="*/ 354 h 389"/>
                <a:gd name="T28" fmla="*/ 1 w 404"/>
                <a:gd name="T29" fmla="*/ 360 h 389"/>
                <a:gd name="T30" fmla="*/ 2 w 404"/>
                <a:gd name="T31" fmla="*/ 367 h 389"/>
                <a:gd name="T32" fmla="*/ 6 w 404"/>
                <a:gd name="T33" fmla="*/ 373 h 389"/>
                <a:gd name="T34" fmla="*/ 10 w 404"/>
                <a:gd name="T35" fmla="*/ 378 h 389"/>
                <a:gd name="T36" fmla="*/ 16 w 404"/>
                <a:gd name="T37" fmla="*/ 383 h 389"/>
                <a:gd name="T38" fmla="*/ 21 w 404"/>
                <a:gd name="T39" fmla="*/ 385 h 389"/>
                <a:gd name="T40" fmla="*/ 29 w 404"/>
                <a:gd name="T41" fmla="*/ 388 h 389"/>
                <a:gd name="T42" fmla="*/ 35 w 404"/>
                <a:gd name="T43" fmla="*/ 389 h 389"/>
                <a:gd name="T44" fmla="*/ 122 w 404"/>
                <a:gd name="T45" fmla="*/ 389 h 389"/>
                <a:gd name="T46" fmla="*/ 122 w 404"/>
                <a:gd name="T47" fmla="*/ 283 h 389"/>
                <a:gd name="T48" fmla="*/ 122 w 404"/>
                <a:gd name="T49" fmla="*/ 283 h 389"/>
                <a:gd name="T50" fmla="*/ 122 w 404"/>
                <a:gd name="T51" fmla="*/ 278 h 389"/>
                <a:gd name="T52" fmla="*/ 123 w 404"/>
                <a:gd name="T53" fmla="*/ 275 h 389"/>
                <a:gd name="T54" fmla="*/ 126 w 404"/>
                <a:gd name="T55" fmla="*/ 271 h 389"/>
                <a:gd name="T56" fmla="*/ 128 w 404"/>
                <a:gd name="T57" fmla="*/ 267 h 389"/>
                <a:gd name="T58" fmla="*/ 132 w 404"/>
                <a:gd name="T59" fmla="*/ 264 h 389"/>
                <a:gd name="T60" fmla="*/ 136 w 404"/>
                <a:gd name="T61" fmla="*/ 262 h 389"/>
                <a:gd name="T62" fmla="*/ 140 w 404"/>
                <a:gd name="T63" fmla="*/ 261 h 389"/>
                <a:gd name="T64" fmla="*/ 145 w 404"/>
                <a:gd name="T65" fmla="*/ 259 h 389"/>
                <a:gd name="T66" fmla="*/ 259 w 404"/>
                <a:gd name="T67" fmla="*/ 259 h 389"/>
                <a:gd name="T68" fmla="*/ 259 w 404"/>
                <a:gd name="T69" fmla="*/ 259 h 389"/>
                <a:gd name="T70" fmla="*/ 264 w 404"/>
                <a:gd name="T71" fmla="*/ 261 h 389"/>
                <a:gd name="T72" fmla="*/ 268 w 404"/>
                <a:gd name="T73" fmla="*/ 262 h 389"/>
                <a:gd name="T74" fmla="*/ 272 w 404"/>
                <a:gd name="T75" fmla="*/ 264 h 389"/>
                <a:gd name="T76" fmla="*/ 276 w 404"/>
                <a:gd name="T77" fmla="*/ 267 h 389"/>
                <a:gd name="T78" fmla="*/ 278 w 404"/>
                <a:gd name="T79" fmla="*/ 271 h 389"/>
                <a:gd name="T80" fmla="*/ 281 w 404"/>
                <a:gd name="T81" fmla="*/ 275 h 389"/>
                <a:gd name="T82" fmla="*/ 282 w 404"/>
                <a:gd name="T83" fmla="*/ 278 h 389"/>
                <a:gd name="T84" fmla="*/ 283 w 404"/>
                <a:gd name="T85" fmla="*/ 283 h 389"/>
                <a:gd name="T86" fmla="*/ 283 w 404"/>
                <a:gd name="T87" fmla="*/ 389 h 389"/>
                <a:gd name="T88" fmla="*/ 369 w 404"/>
                <a:gd name="T89" fmla="*/ 389 h 389"/>
                <a:gd name="T90" fmla="*/ 369 w 404"/>
                <a:gd name="T91" fmla="*/ 389 h 389"/>
                <a:gd name="T92" fmla="*/ 376 w 404"/>
                <a:gd name="T93" fmla="*/ 388 h 389"/>
                <a:gd name="T94" fmla="*/ 383 w 404"/>
                <a:gd name="T95" fmla="*/ 385 h 389"/>
                <a:gd name="T96" fmla="*/ 389 w 404"/>
                <a:gd name="T97" fmla="*/ 383 h 389"/>
                <a:gd name="T98" fmla="*/ 394 w 404"/>
                <a:gd name="T99" fmla="*/ 378 h 389"/>
                <a:gd name="T100" fmla="*/ 398 w 404"/>
                <a:gd name="T101" fmla="*/ 373 h 389"/>
                <a:gd name="T102" fmla="*/ 402 w 404"/>
                <a:gd name="T103" fmla="*/ 367 h 389"/>
                <a:gd name="T104" fmla="*/ 403 w 404"/>
                <a:gd name="T105" fmla="*/ 360 h 389"/>
                <a:gd name="T106" fmla="*/ 404 w 404"/>
                <a:gd name="T107" fmla="*/ 354 h 389"/>
                <a:gd name="T108" fmla="*/ 404 w 404"/>
                <a:gd name="T109" fmla="*/ 175 h 389"/>
                <a:gd name="T110" fmla="*/ 249 w 404"/>
                <a:gd name="T111" fmla="*/ 2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4" h="389">
                  <a:moveTo>
                    <a:pt x="249" y="20"/>
                  </a:moveTo>
                  <a:lnTo>
                    <a:pt x="249" y="20"/>
                  </a:lnTo>
                  <a:lnTo>
                    <a:pt x="239" y="11"/>
                  </a:lnTo>
                  <a:lnTo>
                    <a:pt x="228" y="5"/>
                  </a:lnTo>
                  <a:lnTo>
                    <a:pt x="215" y="1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89" y="1"/>
                  </a:lnTo>
                  <a:lnTo>
                    <a:pt x="177" y="5"/>
                  </a:lnTo>
                  <a:lnTo>
                    <a:pt x="166" y="11"/>
                  </a:lnTo>
                  <a:lnTo>
                    <a:pt x="156" y="20"/>
                  </a:lnTo>
                  <a:lnTo>
                    <a:pt x="0" y="175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1" y="360"/>
                  </a:lnTo>
                  <a:lnTo>
                    <a:pt x="2" y="367"/>
                  </a:lnTo>
                  <a:lnTo>
                    <a:pt x="6" y="373"/>
                  </a:lnTo>
                  <a:lnTo>
                    <a:pt x="10" y="378"/>
                  </a:lnTo>
                  <a:lnTo>
                    <a:pt x="16" y="383"/>
                  </a:lnTo>
                  <a:lnTo>
                    <a:pt x="21" y="385"/>
                  </a:lnTo>
                  <a:lnTo>
                    <a:pt x="29" y="388"/>
                  </a:lnTo>
                  <a:lnTo>
                    <a:pt x="35" y="389"/>
                  </a:lnTo>
                  <a:lnTo>
                    <a:pt x="122" y="389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2" y="278"/>
                  </a:lnTo>
                  <a:lnTo>
                    <a:pt x="123" y="275"/>
                  </a:lnTo>
                  <a:lnTo>
                    <a:pt x="126" y="271"/>
                  </a:lnTo>
                  <a:lnTo>
                    <a:pt x="128" y="267"/>
                  </a:lnTo>
                  <a:lnTo>
                    <a:pt x="132" y="264"/>
                  </a:lnTo>
                  <a:lnTo>
                    <a:pt x="136" y="262"/>
                  </a:lnTo>
                  <a:lnTo>
                    <a:pt x="140" y="261"/>
                  </a:lnTo>
                  <a:lnTo>
                    <a:pt x="145" y="259"/>
                  </a:lnTo>
                  <a:lnTo>
                    <a:pt x="259" y="259"/>
                  </a:lnTo>
                  <a:lnTo>
                    <a:pt x="259" y="259"/>
                  </a:lnTo>
                  <a:lnTo>
                    <a:pt x="264" y="261"/>
                  </a:lnTo>
                  <a:lnTo>
                    <a:pt x="268" y="262"/>
                  </a:lnTo>
                  <a:lnTo>
                    <a:pt x="272" y="264"/>
                  </a:lnTo>
                  <a:lnTo>
                    <a:pt x="276" y="267"/>
                  </a:lnTo>
                  <a:lnTo>
                    <a:pt x="278" y="271"/>
                  </a:lnTo>
                  <a:lnTo>
                    <a:pt x="281" y="275"/>
                  </a:lnTo>
                  <a:lnTo>
                    <a:pt x="282" y="278"/>
                  </a:lnTo>
                  <a:lnTo>
                    <a:pt x="283" y="283"/>
                  </a:lnTo>
                  <a:lnTo>
                    <a:pt x="283" y="389"/>
                  </a:lnTo>
                  <a:lnTo>
                    <a:pt x="369" y="389"/>
                  </a:lnTo>
                  <a:lnTo>
                    <a:pt x="369" y="389"/>
                  </a:lnTo>
                  <a:lnTo>
                    <a:pt x="376" y="388"/>
                  </a:lnTo>
                  <a:lnTo>
                    <a:pt x="383" y="385"/>
                  </a:lnTo>
                  <a:lnTo>
                    <a:pt x="389" y="383"/>
                  </a:lnTo>
                  <a:lnTo>
                    <a:pt x="394" y="378"/>
                  </a:lnTo>
                  <a:lnTo>
                    <a:pt x="398" y="373"/>
                  </a:lnTo>
                  <a:lnTo>
                    <a:pt x="402" y="367"/>
                  </a:lnTo>
                  <a:lnTo>
                    <a:pt x="403" y="360"/>
                  </a:lnTo>
                  <a:lnTo>
                    <a:pt x="404" y="354"/>
                  </a:lnTo>
                  <a:lnTo>
                    <a:pt x="404" y="175"/>
                  </a:lnTo>
                  <a:lnTo>
                    <a:pt x="24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1" name="Freeform 137"/>
          <p:cNvSpPr>
            <a:spLocks noChangeAspect="1" noEditPoints="1"/>
          </p:cNvSpPr>
          <p:nvPr userDrawn="1"/>
        </p:nvSpPr>
        <p:spPr bwMode="auto">
          <a:xfrm>
            <a:off x="1362173" y="5072151"/>
            <a:ext cx="360000" cy="235670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40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40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7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40" y="45"/>
                  <a:pt x="40" y="45"/>
                  <a:pt x="40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2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lnTo>
                  <a:pt x="120" y="68"/>
                </a:ln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8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7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rgbClr val="EDDCB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648543" y="913352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谢谢观看，请多指正</a:t>
            </a:r>
            <a:endParaRPr lang="zh-CN" altLang="en-US" sz="4000" b="1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089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bg>
      <p:bgPr>
        <a:solidFill>
          <a:srgbClr val="9FC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1602377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558471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5778000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2646283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3690189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4734095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5400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89976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11120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15972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37116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68832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100548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26544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47688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58260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79404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 userDrawn="1"/>
        </p:nvSpPr>
        <p:spPr>
          <a:xfrm rot="16200000">
            <a:off x="390526" y="767799"/>
            <a:ext cx="1936218" cy="1669153"/>
          </a:xfrm>
          <a:prstGeom prst="hexagon">
            <a:avLst/>
          </a:prstGeom>
          <a:solidFill>
            <a:srgbClr val="FFFFFF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32" y="1872377"/>
            <a:ext cx="267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0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Chp1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综述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06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/>
          <p:cNvSpPr txBox="1"/>
          <p:nvPr userDrawn="1"/>
        </p:nvSpPr>
        <p:spPr>
          <a:xfrm>
            <a:off x="1371600" y="365760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Chp2 </a:t>
            </a:r>
            <a:r>
              <a:rPr lang="zh-CN" altLang="en-US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需求分析及概要设计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793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 userDrawn="1"/>
        </p:nvSpPr>
        <p:spPr>
          <a:xfrm>
            <a:off x="1371600" y="36576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EDDC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Chp3 </a:t>
            </a:r>
            <a:r>
              <a:rPr lang="zh-CN" altLang="en-US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服务内容</a:t>
            </a:r>
            <a:endParaRPr lang="zh-CN" altLang="en-US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9"/>
          <p:cNvSpPr txBox="1"/>
          <p:nvPr userDrawn="1"/>
        </p:nvSpPr>
        <p:spPr>
          <a:xfrm>
            <a:off x="1371600" y="36576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Chp3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系统详细设计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000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Chp4</a:t>
            </a:r>
            <a:r>
              <a:rPr lang="en-US" altLang="zh-CN" baseline="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baseline="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</a:t>
            </a:r>
            <a:r>
              <a:rPr lang="zh-CN" altLang="en-US" baseline="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84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Chp5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系统性能分析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704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Chp6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87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0"/>
          <p:cNvSpPr>
            <a:spLocks noChangeArrowheads="1"/>
          </p:cNvSpPr>
          <p:nvPr userDrawn="1"/>
        </p:nvSpPr>
        <p:spPr bwMode="auto">
          <a:xfrm>
            <a:off x="833047" y="964545"/>
            <a:ext cx="396875" cy="66675"/>
          </a:xfrm>
          <a:prstGeom prst="ellipse">
            <a:avLst/>
          </a:prstGeom>
          <a:solidFill>
            <a:srgbClr val="806D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41"/>
          <p:cNvSpPr>
            <a:spLocks/>
          </p:cNvSpPr>
          <p:nvPr userDrawn="1"/>
        </p:nvSpPr>
        <p:spPr bwMode="auto">
          <a:xfrm>
            <a:off x="791772" y="334308"/>
            <a:ext cx="479425" cy="663575"/>
          </a:xfrm>
          <a:custGeom>
            <a:avLst/>
            <a:gdLst>
              <a:gd name="T0" fmla="*/ 128 w 128"/>
              <a:gd name="T1" fmla="*/ 68 h 177"/>
              <a:gd name="T2" fmla="*/ 128 w 128"/>
              <a:gd name="T3" fmla="*/ 64 h 177"/>
              <a:gd name="T4" fmla="*/ 64 w 128"/>
              <a:gd name="T5" fmla="*/ 0 h 177"/>
              <a:gd name="T6" fmla="*/ 0 w 128"/>
              <a:gd name="T7" fmla="*/ 64 h 177"/>
              <a:gd name="T8" fmla="*/ 0 w 128"/>
              <a:gd name="T9" fmla="*/ 70 h 177"/>
              <a:gd name="T10" fmla="*/ 0 w 128"/>
              <a:gd name="T11" fmla="*/ 71 h 177"/>
              <a:gd name="T12" fmla="*/ 64 w 128"/>
              <a:gd name="T13" fmla="*/ 177 h 177"/>
              <a:gd name="T14" fmla="*/ 125 w 128"/>
              <a:gd name="T15" fmla="*/ 83 h 177"/>
              <a:gd name="T16" fmla="*/ 128 w 128"/>
              <a:gd name="T17" fmla="*/ 68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177">
                <a:moveTo>
                  <a:pt x="128" y="68"/>
                </a:moveTo>
                <a:cubicBezTo>
                  <a:pt x="128" y="65"/>
                  <a:pt x="128" y="64"/>
                  <a:pt x="128" y="64"/>
                </a:cubicBezTo>
                <a:cubicBezTo>
                  <a:pt x="128" y="28"/>
                  <a:pt x="99" y="0"/>
                  <a:pt x="64" y="0"/>
                </a:cubicBezTo>
                <a:cubicBezTo>
                  <a:pt x="29" y="0"/>
                  <a:pt x="0" y="28"/>
                  <a:pt x="0" y="64"/>
                </a:cubicBezTo>
                <a:cubicBezTo>
                  <a:pt x="0" y="66"/>
                  <a:pt x="0" y="68"/>
                  <a:pt x="0" y="70"/>
                </a:cubicBezTo>
                <a:cubicBezTo>
                  <a:pt x="0" y="70"/>
                  <a:pt x="0" y="70"/>
                  <a:pt x="0" y="71"/>
                </a:cubicBezTo>
                <a:cubicBezTo>
                  <a:pt x="5" y="122"/>
                  <a:pt x="64" y="177"/>
                  <a:pt x="64" y="177"/>
                </a:cubicBezTo>
                <a:cubicBezTo>
                  <a:pt x="105" y="138"/>
                  <a:pt x="120" y="103"/>
                  <a:pt x="125" y="83"/>
                </a:cubicBezTo>
                <a:cubicBezTo>
                  <a:pt x="127" y="78"/>
                  <a:pt x="127" y="73"/>
                  <a:pt x="128" y="68"/>
                </a:cubicBezTo>
                <a:close/>
              </a:path>
            </a:pathLst>
          </a:custGeom>
          <a:solidFill>
            <a:srgbClr val="8CB20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Oval 42"/>
          <p:cNvSpPr>
            <a:spLocks noChangeArrowheads="1"/>
          </p:cNvSpPr>
          <p:nvPr userDrawn="1"/>
        </p:nvSpPr>
        <p:spPr bwMode="auto">
          <a:xfrm>
            <a:off x="851484" y="403078"/>
            <a:ext cx="360000" cy="360000"/>
          </a:xfrm>
          <a:prstGeom prst="ellipse">
            <a:avLst/>
          </a:prstGeom>
          <a:solidFill>
            <a:schemeClr val="bg1">
              <a:alpha val="32157"/>
            </a:schemeClr>
          </a:solidFill>
          <a:ln w="57150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15"/>
          <p:cNvSpPr txBox="1"/>
          <p:nvPr userDrawn="1"/>
        </p:nvSpPr>
        <p:spPr>
          <a:xfrm>
            <a:off x="706269" y="413089"/>
            <a:ext cx="6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06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3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5" Type="http://schemas.openxmlformats.org/officeDocument/2006/relationships/slide" Target="slide10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2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57653" y="1944143"/>
            <a:ext cx="9212778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主创指数的影视票房</a:t>
            </a:r>
            <a:endParaRPr lang="en-US" altLang="zh-CN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系统设计与实现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96" y="5010800"/>
            <a:ext cx="1856483" cy="18472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82614" y="5010800"/>
            <a:ext cx="42915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刘兆洋</a:t>
            </a:r>
            <a:r>
              <a:rPr lang="en-US" altLang="zh-CN" sz="2800" b="1" dirty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1123730112</a:t>
            </a:r>
          </a:p>
          <a:p>
            <a:pPr algn="ctr"/>
            <a:r>
              <a:rPr lang="zh-CN" altLang="en-US" sz="2400" b="1" dirty="0" smtClean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专业：物</a:t>
            </a:r>
            <a:r>
              <a:rPr lang="zh-CN" altLang="en-US" sz="2400" b="1" dirty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联网</a:t>
            </a:r>
            <a:r>
              <a:rPr lang="zh-CN" altLang="en-US" sz="2400" b="1" dirty="0" smtClean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工程</a:t>
            </a:r>
            <a:endParaRPr lang="en-US" altLang="zh-CN" sz="2400" b="1" dirty="0" smtClean="0">
              <a:solidFill>
                <a:srgbClr val="8FC32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8FC32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校内导师：涂志莹</a:t>
            </a:r>
            <a:endParaRPr lang="en-US" altLang="zh-CN" sz="2800" b="1" dirty="0" smtClean="0">
              <a:solidFill>
                <a:srgbClr val="8FC32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79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705"/>
    </mc:Choice>
    <mc:Fallback xmlns="">
      <p:transition advTm="107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1340424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Chapter.3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29385" y="1951856"/>
            <a:ext cx="6083717" cy="36317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系统详细</a:t>
            </a:r>
            <a:endParaRPr lang="en-US" altLang="zh-CN" sz="115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返回目录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 to catalogue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6"/>
    </mc:Choice>
    <mc:Fallback xmlns="">
      <p:transition advTm="49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778062" y="2559134"/>
            <a:ext cx="3876542" cy="721218"/>
          </a:xfrm>
          <a:prstGeom prst="roundRect">
            <a:avLst>
              <a:gd name="adj" fmla="val 8159"/>
            </a:avLst>
          </a:prstGeom>
          <a:solidFill>
            <a:srgbClr val="BCA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24854" y="978792"/>
            <a:ext cx="5429750" cy="796878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系统详细设计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78062" y="3706967"/>
            <a:ext cx="3876542" cy="721218"/>
          </a:xfrm>
          <a:prstGeom prst="roundRect">
            <a:avLst>
              <a:gd name="adj" fmla="val 8159"/>
            </a:avLst>
          </a:prstGeom>
          <a:solidFill>
            <a:srgbClr val="BCA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系统核心算法设计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78062" y="4854800"/>
            <a:ext cx="3876542" cy="721218"/>
          </a:xfrm>
          <a:prstGeom prst="roundRect">
            <a:avLst>
              <a:gd name="adj" fmla="val 8159"/>
            </a:avLst>
          </a:prstGeom>
          <a:solidFill>
            <a:srgbClr val="BCA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系统实现设计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3224854" y="2559134"/>
            <a:ext cx="865031" cy="721218"/>
          </a:xfrm>
          <a:prstGeom prst="chevron">
            <a:avLst/>
          </a:prstGeom>
          <a:solidFill>
            <a:srgbClr val="BCA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3208104" y="3706967"/>
            <a:ext cx="865031" cy="721218"/>
          </a:xfrm>
          <a:prstGeom prst="chevron">
            <a:avLst/>
          </a:prstGeom>
          <a:solidFill>
            <a:srgbClr val="BCA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20982" y="4851040"/>
            <a:ext cx="865031" cy="721218"/>
          </a:xfrm>
          <a:prstGeom prst="chevron">
            <a:avLst/>
          </a:prstGeom>
          <a:solidFill>
            <a:srgbClr val="BCA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9"/>
    </mc:Choice>
    <mc:Fallback xmlns="">
      <p:transition spd="slow" advTm="380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530833" y="2423640"/>
            <a:ext cx="3633595" cy="3938523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社交影评及用户信息主要涉及微博、豆瓣等影评信息和账号信息，涉及的表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vperson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：记录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爬虫任务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的相关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etizen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社交账号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netizen_property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：记录社交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账号用户的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属性信息</a:t>
            </a:r>
            <a:endParaRPr lang="en-US" altLang="zh-CN" b="1" kern="100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netizen_status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：记录用户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的粉丝量、关注量等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动态信息</a:t>
            </a:r>
            <a:endParaRPr lang="en-US" altLang="zh-CN" b="1" kern="100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：记录社交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平台爬取下来的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评论信息</a:t>
            </a:r>
            <a:endParaRPr lang="en-US" altLang="zh-CN" b="1" kern="100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67962" y="1287888"/>
            <a:ext cx="3959339" cy="862884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 Light"/>
              </a:rPr>
              <a:t>社交影评及用户信息存储设计</a:t>
            </a:r>
          </a:p>
        </p:txBody>
      </p:sp>
      <p:pic>
        <p:nvPicPr>
          <p:cNvPr id="6" name="图片 5" descr="E:\study\毕业设计\影评分析实体关系图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30" y="218942"/>
            <a:ext cx="6903075" cy="6458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38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1"/>
    </mc:Choice>
    <mc:Fallback xmlns="">
      <p:transition spd="slow" advTm="1622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84197" y="2395471"/>
            <a:ext cx="3372112" cy="3876540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影视作品信息存储主要涉及影片、影人及票房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信息，涉及的表单有：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影视作品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video_trailer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：影视作品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预告片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影人信息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video_star_rel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：影视作品及影人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关联表</a:t>
            </a:r>
            <a:endParaRPr lang="en-US" altLang="zh-CN" b="1" kern="100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boxoffice&amp;boxoffice_detail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：记录影视作品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票房信息</a:t>
            </a:r>
            <a:endParaRPr lang="en-US" altLang="zh-CN" b="1" kern="100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影视作品信息ER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71" y="128789"/>
            <a:ext cx="7810791" cy="67292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190583" y="1326525"/>
            <a:ext cx="3959339" cy="59242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 Light"/>
              </a:rPr>
              <a:t>影视作品信息存储设计</a:t>
            </a:r>
            <a:endParaRPr lang="zh-CN" altLang="en-US" sz="2800" dirty="0">
              <a:latin typeface="微软雅黑" panose="020B0503020204020204" pitchFamily="34" charset="-122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57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3"/>
    </mc:Choice>
    <mc:Fallback xmlns="">
      <p:transition spd="slow" advTm="584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3299469" y="887212"/>
            <a:ext cx="4842130" cy="538205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影评情感分析算法设计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989476" y="1803042"/>
            <a:ext cx="4714383" cy="4739426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收集豆瓣、微博等平台上的影视评论信息，作为训练数据。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影评数据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噪，删除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微博评论中的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，删除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其他用户的文本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内容，提取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微博中的表情信息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中括号中文本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数据标注过程中，需要将影视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评论人工标注为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中性、积极、消极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三种情感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倾向，以便后续模型训练。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基于分词器，对标注后的语料，开展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中文分词及命名实体识别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收集情感词典，辅助情感判定。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采用不同的特征提取方式，进行特征提取和转换。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机器学习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的方式，开展模型训练及验证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将训练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好的模型序列化，以便后续应用。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609729" y="69849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703859" y="79261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图片 10" descr="C:\Users\GigaLiu\Desktop\影视评论情感分析流程图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" b="2302"/>
          <a:stretch/>
        </p:blipFill>
        <p:spPr bwMode="auto">
          <a:xfrm>
            <a:off x="338208" y="1803042"/>
            <a:ext cx="5429392" cy="46860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49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911"/>
    </mc:Choice>
    <mc:Fallback xmlns="">
      <p:transition advTm="1991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609729" y="69849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703859" y="79261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29726" y="924219"/>
            <a:ext cx="4842130" cy="564588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情感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词典提取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圆角矩形 14"/>
          <p:cNvSpPr>
            <a:spLocks noChangeArrowheads="1"/>
          </p:cNvSpPr>
          <p:nvPr/>
        </p:nvSpPr>
        <p:spPr bwMode="auto">
          <a:xfrm>
            <a:off x="346432" y="1853462"/>
            <a:ext cx="4842456" cy="1021004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基于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大连理工的情感词典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以及基于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影评语料提取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的情感词典，最终生成生成标注不同情感强度的情感词典。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1" y="3239121"/>
            <a:ext cx="5953125" cy="2924175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383450"/>
              </p:ext>
            </p:extLst>
          </p:nvPr>
        </p:nvGraphicFramePr>
        <p:xfrm>
          <a:off x="5270394" y="1763040"/>
          <a:ext cx="5561211" cy="48206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363417"/>
                <a:gridCol w="1040671"/>
                <a:gridCol w="3157123"/>
              </a:tblGrid>
              <a:tr h="269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情感倾向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倾向度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样例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积极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震撼</a:t>
                      </a:r>
                      <a:r>
                        <a:rPr lang="en-US" sz="1800" kern="100">
                          <a:effectLst/>
                        </a:rPr>
                        <a:t>,4.0]  [</a:t>
                      </a:r>
                      <a:r>
                        <a:rPr lang="zh-CN" sz="1800" kern="100">
                          <a:effectLst/>
                        </a:rPr>
                        <a:t>非常好</a:t>
                      </a:r>
                      <a:r>
                        <a:rPr lang="en-US" sz="1800" kern="100">
                          <a:effectLst/>
                        </a:rPr>
                        <a:t>,4.0]</a:t>
                      </a:r>
                      <a:endParaRPr lang="zh-CN" sz="1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美好</a:t>
                      </a:r>
                      <a:r>
                        <a:rPr lang="en-US" sz="1800" kern="100">
                          <a:effectLst/>
                        </a:rPr>
                        <a:t>,4.0]  [</a:t>
                      </a:r>
                      <a:r>
                        <a:rPr lang="zh-CN" sz="1800" kern="100">
                          <a:effectLst/>
                        </a:rPr>
                        <a:t>唯美</a:t>
                      </a:r>
                      <a:r>
                        <a:rPr lang="en-US" sz="1800" kern="100">
                          <a:effectLst/>
                        </a:rPr>
                        <a:t>,4.0]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01295" algn="l"/>
                        </a:tabLs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有趣</a:t>
                      </a:r>
                      <a:r>
                        <a:rPr lang="en-US" sz="1800" kern="100">
                          <a:effectLst/>
                        </a:rPr>
                        <a:t>,3.0]  [</a:t>
                      </a:r>
                      <a:r>
                        <a:rPr lang="zh-CN" sz="1800" kern="100">
                          <a:effectLst/>
                        </a:rPr>
                        <a:t>感动</a:t>
                      </a:r>
                      <a:r>
                        <a:rPr lang="en-US" sz="1800" kern="100">
                          <a:effectLst/>
                        </a:rPr>
                        <a:t>,3.0]</a:t>
                      </a:r>
                      <a:endParaRPr lang="zh-CN" sz="1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  <a:tabLst>
                          <a:tab pos="201295" algn="l"/>
                        </a:tabLs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很美</a:t>
                      </a:r>
                      <a:r>
                        <a:rPr lang="en-US" sz="1800" kern="100">
                          <a:effectLst/>
                        </a:rPr>
                        <a:t>,3.0]  [</a:t>
                      </a:r>
                      <a:r>
                        <a:rPr lang="zh-CN" sz="1800" kern="100">
                          <a:effectLst/>
                        </a:rPr>
                        <a:t>可爱</a:t>
                      </a:r>
                      <a:r>
                        <a:rPr lang="en-US" sz="1800" kern="100">
                          <a:effectLst/>
                        </a:rPr>
                        <a:t>,3.0]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01295" algn="l"/>
                        </a:tabLs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福利</a:t>
                      </a:r>
                      <a:r>
                        <a:rPr lang="en-US" sz="1800" kern="100">
                          <a:effectLst/>
                        </a:rPr>
                        <a:t>,2.0]  [</a:t>
                      </a:r>
                      <a:r>
                        <a:rPr lang="zh-CN" sz="1800" kern="100">
                          <a:effectLst/>
                        </a:rPr>
                        <a:t>挺好</a:t>
                      </a:r>
                      <a:r>
                        <a:rPr lang="en-US" sz="1800" kern="100">
                          <a:effectLst/>
                        </a:rPr>
                        <a:t>,2.0]</a:t>
                      </a:r>
                      <a:endParaRPr lang="zh-CN" sz="1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  <a:tabLst>
                          <a:tab pos="201295" algn="l"/>
                        </a:tabLs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佩服</a:t>
                      </a:r>
                      <a:r>
                        <a:rPr lang="en-US" sz="1800" kern="100">
                          <a:effectLst/>
                        </a:rPr>
                        <a:t>,2.0]  [</a:t>
                      </a:r>
                      <a:r>
                        <a:rPr lang="zh-CN" sz="1800" kern="100">
                          <a:effectLst/>
                        </a:rPr>
                        <a:t>强大</a:t>
                      </a:r>
                      <a:r>
                        <a:rPr lang="en-US" sz="1800" kern="100">
                          <a:effectLst/>
                        </a:rPr>
                        <a:t>,2.0]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贡献</a:t>
                      </a:r>
                      <a:r>
                        <a:rPr lang="en-US" sz="1800" kern="100">
                          <a:effectLst/>
                        </a:rPr>
                        <a:t>,1.0]  [</a:t>
                      </a:r>
                      <a:r>
                        <a:rPr lang="zh-CN" sz="1800" kern="100">
                          <a:effectLst/>
                        </a:rPr>
                        <a:t>珍惜</a:t>
                      </a:r>
                      <a:r>
                        <a:rPr lang="en-US" sz="1800" kern="100">
                          <a:effectLst/>
                        </a:rPr>
                        <a:t>,1.0]</a:t>
                      </a:r>
                      <a:endParaRPr lang="zh-CN" sz="1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坚守</a:t>
                      </a:r>
                      <a:r>
                        <a:rPr lang="en-US" sz="1800" kern="100">
                          <a:effectLst/>
                        </a:rPr>
                        <a:t>,1.0]  [</a:t>
                      </a:r>
                      <a:r>
                        <a:rPr lang="zh-CN" sz="1800" kern="100">
                          <a:effectLst/>
                        </a:rPr>
                        <a:t>风采</a:t>
                      </a:r>
                      <a:r>
                        <a:rPr lang="en-US" sz="1800" kern="100">
                          <a:effectLst/>
                        </a:rPr>
                        <a:t>,1.0]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rowSpan="4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消极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糟糕</a:t>
                      </a:r>
                      <a:r>
                        <a:rPr lang="en-US" sz="1800" kern="100">
                          <a:effectLst/>
                        </a:rPr>
                        <a:t>,-4.0]  [</a:t>
                      </a:r>
                      <a:r>
                        <a:rPr lang="zh-CN" sz="1800" kern="100">
                          <a:effectLst/>
                        </a:rPr>
                        <a:t>无耻</a:t>
                      </a:r>
                      <a:r>
                        <a:rPr lang="en-US" sz="1800" kern="100">
                          <a:effectLst/>
                        </a:rPr>
                        <a:t>,-4.0]</a:t>
                      </a:r>
                      <a:endParaRPr lang="zh-CN" sz="18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垃圾</a:t>
                      </a:r>
                      <a:r>
                        <a:rPr lang="en-US" sz="1800" kern="100">
                          <a:effectLst/>
                        </a:rPr>
                        <a:t>,-4.0]  [</a:t>
                      </a:r>
                      <a:r>
                        <a:rPr lang="zh-CN" sz="1800" kern="100">
                          <a:effectLst/>
                        </a:rPr>
                        <a:t>恶心</a:t>
                      </a:r>
                      <a:r>
                        <a:rPr lang="en-US" sz="1800" kern="100">
                          <a:effectLst/>
                        </a:rPr>
                        <a:t>,-4.0]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浪费</a:t>
                      </a:r>
                      <a:r>
                        <a:rPr lang="en-US" sz="1800" kern="100">
                          <a:effectLst/>
                        </a:rPr>
                        <a:t>,-3.0]  [</a:t>
                      </a:r>
                      <a:r>
                        <a:rPr lang="zh-CN" sz="1800" kern="100">
                          <a:effectLst/>
                        </a:rPr>
                        <a:t>幼稚</a:t>
                      </a:r>
                      <a:r>
                        <a:rPr lang="en-US" sz="1800" kern="100">
                          <a:effectLst/>
                        </a:rPr>
                        <a:t>,-3.0]</a:t>
                      </a:r>
                      <a:endParaRPr lang="zh-CN" sz="18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不好</a:t>
                      </a:r>
                      <a:r>
                        <a:rPr lang="en-US" sz="1800" kern="100">
                          <a:effectLst/>
                        </a:rPr>
                        <a:t>,-3.0]  [</a:t>
                      </a:r>
                      <a:r>
                        <a:rPr lang="zh-CN" sz="1800" kern="100">
                          <a:effectLst/>
                        </a:rPr>
                        <a:t>放屁</a:t>
                      </a:r>
                      <a:r>
                        <a:rPr lang="en-US" sz="1800" kern="100">
                          <a:effectLst/>
                        </a:rPr>
                        <a:t>,-3.0]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曝光</a:t>
                      </a:r>
                      <a:r>
                        <a:rPr lang="en-US" sz="1800" kern="100">
                          <a:effectLst/>
                        </a:rPr>
                        <a:t>,-2.0]  [</a:t>
                      </a:r>
                      <a:r>
                        <a:rPr lang="zh-CN" sz="1800" kern="100">
                          <a:effectLst/>
                        </a:rPr>
                        <a:t>自私</a:t>
                      </a:r>
                      <a:r>
                        <a:rPr lang="en-US" sz="1800" kern="100">
                          <a:effectLst/>
                        </a:rPr>
                        <a:t>,-2.0]</a:t>
                      </a:r>
                      <a:endParaRPr lang="zh-CN" sz="18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[</a:t>
                      </a:r>
                      <a:r>
                        <a:rPr lang="zh-CN" sz="1800" kern="100">
                          <a:effectLst/>
                        </a:rPr>
                        <a:t>不懂</a:t>
                      </a:r>
                      <a:r>
                        <a:rPr lang="en-US" sz="1800" kern="100">
                          <a:effectLst/>
                        </a:rPr>
                        <a:t>,-2.0]  [</a:t>
                      </a:r>
                      <a:r>
                        <a:rPr lang="zh-CN" sz="1800" kern="100">
                          <a:effectLst/>
                        </a:rPr>
                        <a:t>鄙视</a:t>
                      </a:r>
                      <a:r>
                        <a:rPr lang="en-US" sz="1800" kern="100">
                          <a:effectLst/>
                        </a:rPr>
                        <a:t>,-2.0]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2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[</a:t>
                      </a:r>
                      <a:r>
                        <a:rPr lang="zh-CN" sz="1800" kern="100" dirty="0">
                          <a:effectLst/>
                        </a:rPr>
                        <a:t>可怕</a:t>
                      </a:r>
                      <a:r>
                        <a:rPr lang="en-US" sz="1800" kern="100" dirty="0">
                          <a:effectLst/>
                        </a:rPr>
                        <a:t>,-1.0]  [</a:t>
                      </a:r>
                      <a:r>
                        <a:rPr lang="zh-CN" sz="1800" kern="100" dirty="0">
                          <a:effectLst/>
                        </a:rPr>
                        <a:t>勉强</a:t>
                      </a:r>
                      <a:r>
                        <a:rPr lang="en-US" sz="1800" kern="100" dirty="0">
                          <a:effectLst/>
                        </a:rPr>
                        <a:t>,-1.0]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[</a:t>
                      </a:r>
                      <a:r>
                        <a:rPr lang="zh-CN" sz="1800" kern="100" dirty="0">
                          <a:effectLst/>
                        </a:rPr>
                        <a:t>害怕</a:t>
                      </a:r>
                      <a:r>
                        <a:rPr lang="en-US" sz="1800" kern="100" dirty="0">
                          <a:effectLst/>
                        </a:rPr>
                        <a:t>,-1.0]  [</a:t>
                      </a:r>
                      <a:r>
                        <a:rPr lang="zh-CN" sz="1800" kern="100" dirty="0">
                          <a:effectLst/>
                        </a:rPr>
                        <a:t>娱乐</a:t>
                      </a:r>
                      <a:r>
                        <a:rPr lang="en-US" sz="1800" kern="100" dirty="0">
                          <a:effectLst/>
                        </a:rPr>
                        <a:t>,-1.0]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8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29943">
        <p14:pan dir="u"/>
      </p:transition>
    </mc:Choice>
    <mc:Fallback xmlns="">
      <p:transition spd="med" advTm="299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609729" y="69849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703859" y="79261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93599" y="957999"/>
            <a:ext cx="4842130" cy="53386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特征向量转换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圆角矩形 14"/>
          <p:cNvSpPr>
            <a:spLocks noChangeArrowheads="1"/>
          </p:cNvSpPr>
          <p:nvPr/>
        </p:nvSpPr>
        <p:spPr bwMode="auto">
          <a:xfrm>
            <a:off x="644479" y="2259405"/>
            <a:ext cx="4249493" cy="3342905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词向量，将每条文本映射成分词的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向量，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表示文本中存在该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分词；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TF-IDF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向量，统计训练语料中每个词的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TF-IDF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值，将文本转换为对应分词的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TF-IDF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向量；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情感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分布向量，针对每个词，统计在训练语料中不同情感分类中的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概率分布，关于情感分布向量的公式说明如右图所示：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9071"/>
          <a:stretch/>
        </p:blipFill>
        <p:spPr>
          <a:xfrm>
            <a:off x="5098176" y="2078244"/>
            <a:ext cx="5511553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51738">
        <p14:pan dir="u"/>
      </p:transition>
    </mc:Choice>
    <mc:Fallback xmlns="">
      <p:transition spd="med" advTm="517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4"/>
          <p:cNvSpPr>
            <a:spLocks noChangeArrowheads="1"/>
          </p:cNvSpPr>
          <p:nvPr/>
        </p:nvSpPr>
        <p:spPr bwMode="auto">
          <a:xfrm>
            <a:off x="325473" y="1987826"/>
            <a:ext cx="4844241" cy="4799609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PolarityServlet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：影评情感分析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servlet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接口，对外暴露成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web service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AnalyzerPool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：影评分析线程池类，单例模式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设计；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PolarityModel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：封装了情感词典的加载、模型的训练、模型的序列化，以及预测接口的暴露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SentenceModelAnalyzer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：影评分析器接口，可以基于不同的分词器进行泛化；</a:t>
            </a:r>
            <a:endParaRPr lang="zh-CN" altLang="en-US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IKSentenceModelAnalyzer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：基于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IKAnalyzer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分词器的影评分析器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实现；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IKSentenceModel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：影评分析结果实体类，存储分词结果及情感极性判定结果；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圆角矩形 14"/>
          <p:cNvSpPr>
            <a:spLocks noChangeArrowheads="1"/>
          </p:cNvSpPr>
          <p:nvPr/>
        </p:nvSpPr>
        <p:spPr bwMode="auto">
          <a:xfrm>
            <a:off x="327584" y="1987826"/>
            <a:ext cx="4842130" cy="4541762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PolarityModel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：封装了情感词典的加载、模型的训练、模型的序列化，以及预测接口的暴露；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SentiModel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：抽象类，封装基本的训练及分类接口，以便不同模型的实现；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WordPolarityFrenquency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：统计训练语料集中每个词的情感分布向量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WordPolarityScore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：记录每个词的情感倾向及倾向度；</a:t>
            </a:r>
            <a:endParaRPr lang="zh-CN" altLang="en-US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Filter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：实现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tf-idf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向量、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向量、规范化等数据变换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filter</a:t>
            </a:r>
          </a:p>
        </p:txBody>
      </p:sp>
      <p:pic>
        <p:nvPicPr>
          <p:cNvPr id="7" name="图片 6" descr="C:\Users\GigaLiu\Pictures\情感分析类图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1410" r="1264" b="1334"/>
          <a:stretch/>
        </p:blipFill>
        <p:spPr bwMode="auto">
          <a:xfrm>
            <a:off x="5293218" y="0"/>
            <a:ext cx="6898782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 descr="C:\Users\GigaLiu\Pictures\影评情感分析整体类图(1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591"/>
          <a:stretch/>
        </p:blipFill>
        <p:spPr bwMode="auto">
          <a:xfrm>
            <a:off x="5293218" y="1"/>
            <a:ext cx="7020175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327584" y="1175253"/>
            <a:ext cx="4842130" cy="711501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影评情感分析实现设计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GigaLiu\Pictures\时序图(7)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2095" r="1142" b="2229"/>
          <a:stretch/>
        </p:blipFill>
        <p:spPr bwMode="auto">
          <a:xfrm>
            <a:off x="1895060" y="2521716"/>
            <a:ext cx="9276522" cy="3508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1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245"/>
    </mc:Choice>
    <mc:Fallback xmlns="">
      <p:transition advTm="17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840965" y="1256003"/>
            <a:ext cx="4842130" cy="711501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影评关键词提取算法设计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4"/>
              <p:cNvSpPr>
                <a:spLocks noChangeArrowheads="1"/>
              </p:cNvSpPr>
              <p:nvPr/>
            </p:nvSpPr>
            <p:spPr bwMode="auto">
              <a:xfrm>
                <a:off x="524476" y="2518359"/>
                <a:ext cx="5475108" cy="3457439"/>
              </a:xfrm>
              <a:prstGeom prst="roundRect">
                <a:avLst>
                  <a:gd name="adj" fmla="val 8157"/>
                </a:avLst>
              </a:prstGeom>
              <a:solidFill>
                <a:srgbClr val="806D3E"/>
              </a:solidFill>
              <a:ln>
                <a:noFill/>
              </a:ln>
              <a:effectLst/>
              <a:extLst>
                <a:ext uri="{91240B29-F687-4F45-9708-019B960494DF}">
                  <a14:hiddenLine w="12700">
                    <a:solidFill>
                      <a:srgbClr val="42719B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如右图所示，影评关键词提取主要基于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TextRank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算法：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第一步，文本去噪及中文分词后过滤词性；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第二步，类比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PageRank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算法构造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M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矩阵；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8FC32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>
                          <a:solidFill>
                            <a:srgbClr val="8FC32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>
                          <a:solidFill>
                            <a:srgbClr val="8FC32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8FC32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>
                          <a:solidFill>
                            <a:srgbClr val="8FC32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𝑰𝒏</m:t>
                          </m:r>
                          <m:d>
                            <m:dPr>
                              <m:ctrlPr>
                                <a:rPr lang="en-US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zh-CN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  <m:t>𝑶𝒖𝒕</m:t>
                                  </m:r>
                                  <m:d>
                                    <m:dPr>
                                      <m:ctrlPr>
                                        <a:rPr lang="zh-CN" altLang="zh-CN" b="1" i="1">
                                          <a:solidFill>
                                            <a:srgbClr val="8FC32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b="1" i="1">
                                              <a:solidFill>
                                                <a:srgbClr val="8FC32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rgbClr val="8FC32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rgbClr val="8FC32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altLang="zh-CN" b="1" i="1">
                              <a:solidFill>
                                <a:srgbClr val="8FC32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en-US" altLang="zh-CN" b="1" i="1">
                                  <a:solidFill>
                                    <a:srgbClr val="8FC3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8FC32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1" dirty="0" smtClean="0">
                  <a:latin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3.  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第三步，迭代收敛，得出词权重排序，提取权重最高的作为关键词；</a:t>
                </a:r>
                <a:endPara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圆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476" y="2518359"/>
                <a:ext cx="5475108" cy="3457439"/>
              </a:xfrm>
              <a:prstGeom prst="roundRect">
                <a:avLst>
                  <a:gd name="adj" fmla="val 8157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E:\study\毕业设计\毕业论文\建模\TextRank实现流程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" b="3672"/>
          <a:stretch/>
        </p:blipFill>
        <p:spPr bwMode="auto">
          <a:xfrm>
            <a:off x="6295797" y="1146219"/>
            <a:ext cx="5630039" cy="50742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87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10634">
        <p14:pan dir="u"/>
      </p:transition>
    </mc:Choice>
    <mc:Fallback xmlns="">
      <p:transition spd="med" advTm="1063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1"/>
          <p:cNvSpPr>
            <a:spLocks noChangeArrowheads="1"/>
          </p:cNvSpPr>
          <p:nvPr/>
        </p:nvSpPr>
        <p:spPr bwMode="auto">
          <a:xfrm>
            <a:off x="407713" y="2466130"/>
            <a:ext cx="5439851" cy="2372745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每一位主创人员基于近五年以不同身份参与电影的作品票房，都可以得到一个</a:t>
            </a:r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* 4</a:t>
            </a: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矩阵。</a:t>
            </a:r>
            <a:endParaRPr lang="en-US" altLang="zh-CN" dirty="0" smtClean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阶段权重计算，基于历年作品的总票房及作品数，计算阶段权重</a:t>
            </a: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计算身份权重，初始权重赋值导演</a:t>
            </a:r>
            <a:r>
              <a:rPr lang="en-US" altLang="zh-CN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(0.8)</a:t>
            </a: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主演</a:t>
            </a:r>
            <a:r>
              <a:rPr lang="en-US" altLang="zh-CN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编剧</a:t>
            </a:r>
            <a:r>
              <a:rPr lang="en-US" altLang="zh-CN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(0.4)</a:t>
            </a: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，制片</a:t>
            </a:r>
            <a:r>
              <a:rPr lang="en-US" altLang="zh-CN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(0.2)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861809" y="818260"/>
            <a:ext cx="646838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ea typeface="微软雅黑 Light"/>
              </a:rPr>
              <a:t>主</a:t>
            </a:r>
            <a:r>
              <a:rPr lang="zh-CN" altLang="en-US" sz="3600" dirty="0" smtClean="0">
                <a:ea typeface="微软雅黑 Light"/>
              </a:rPr>
              <a:t>创指数计算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298" y="1793017"/>
            <a:ext cx="2800350" cy="1743075"/>
          </a:xfrm>
          <a:prstGeom prst="rect">
            <a:avLst/>
          </a:prstGeom>
        </p:spPr>
      </p:pic>
      <p:sp>
        <p:nvSpPr>
          <p:cNvPr id="76" name="Rectangle 5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23" y="3881612"/>
            <a:ext cx="5143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169"/>
    </mc:Choice>
    <mc:Fallback xmlns="">
      <p:transition advTm="4816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8373005" y="189257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8" name="任意多边形 7"/>
          <p:cNvSpPr/>
          <p:nvPr/>
        </p:nvSpPr>
        <p:spPr>
          <a:xfrm>
            <a:off x="6485698" y="189257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9" name="任意多边形 8"/>
          <p:cNvSpPr/>
          <p:nvPr/>
        </p:nvSpPr>
        <p:spPr>
          <a:xfrm>
            <a:off x="7481766" y="358943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12" name="任意多边形 11"/>
          <p:cNvSpPr/>
          <p:nvPr/>
        </p:nvSpPr>
        <p:spPr>
          <a:xfrm>
            <a:off x="4598391" y="189257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 dirty="0"/>
          </a:p>
        </p:txBody>
      </p:sp>
      <p:sp>
        <p:nvSpPr>
          <p:cNvPr id="18" name="矩形 17">
            <a:hlinkClick r:id="rId2" action="ppaction://hlinksldjump"/>
          </p:cNvPr>
          <p:cNvSpPr/>
          <p:nvPr/>
        </p:nvSpPr>
        <p:spPr>
          <a:xfrm>
            <a:off x="4598391" y="2382230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Chp1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综述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hlinkClick r:id="rId3" action="ppaction://hlinksldjump"/>
          </p:cNvPr>
          <p:cNvSpPr/>
          <p:nvPr/>
        </p:nvSpPr>
        <p:spPr>
          <a:xfrm>
            <a:off x="6485698" y="2322339"/>
            <a:ext cx="1747506" cy="136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Chp2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需求分析及概要设计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hlinkClick r:id="rId4" action="ppaction://hlinksldjump"/>
          </p:cNvPr>
          <p:cNvSpPr/>
          <p:nvPr/>
        </p:nvSpPr>
        <p:spPr>
          <a:xfrm>
            <a:off x="7499252" y="3916282"/>
            <a:ext cx="1747506" cy="136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Chp5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系统性能分析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hlinkClick r:id="rId5" action="ppaction://hlinksldjump"/>
          </p:cNvPr>
          <p:cNvSpPr/>
          <p:nvPr/>
        </p:nvSpPr>
        <p:spPr>
          <a:xfrm>
            <a:off x="8373005" y="2300988"/>
            <a:ext cx="1747506" cy="136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Chp3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系统详细设计</a:t>
            </a:r>
            <a:endParaRPr lang="en-US" altLang="zh-CN" sz="2400" b="1" noProof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目录页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 PAGE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594459" y="358943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矩形 15">
            <a:hlinkClick r:id="rId6" action="ppaction://hlinksldjump"/>
          </p:cNvPr>
          <p:cNvSpPr/>
          <p:nvPr/>
        </p:nvSpPr>
        <p:spPr>
          <a:xfrm>
            <a:off x="5594459" y="4041110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Chp4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9436859" y="3589433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14" name="矩形 13">
            <a:hlinkClick r:id="rId7" action="ppaction://hlinksldjump"/>
          </p:cNvPr>
          <p:cNvSpPr/>
          <p:nvPr/>
        </p:nvSpPr>
        <p:spPr>
          <a:xfrm>
            <a:off x="9454345" y="3916282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Chp6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6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85"/>
    </mc:Choice>
    <mc:Fallback xmlns="">
      <p:transition advTm="358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1"/>
          <p:cNvSpPr>
            <a:spLocks noChangeArrowheads="1"/>
          </p:cNvSpPr>
          <p:nvPr/>
        </p:nvSpPr>
        <p:spPr bwMode="auto">
          <a:xfrm>
            <a:off x="745657" y="1738299"/>
            <a:ext cx="5439851" cy="2146478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阶段权重计算，基于历年作品的总票房及作品数，计算历年作品的平均票房，最总得出阶段权重</a:t>
            </a:r>
            <a:endParaRPr lang="en-US" altLang="zh-CN" dirty="0" smtClean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计算身份权重，初始权重赋值导演</a:t>
            </a:r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(0.8)</a:t>
            </a: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，主演</a:t>
            </a:r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，编剧</a:t>
            </a:r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(0.4)</a:t>
            </a:r>
            <a:r>
              <a:rPr lang="zh-CN" altLang="en-US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，制片</a:t>
            </a:r>
            <a:r>
              <a:rPr lang="en-US" altLang="zh-CN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(0.2)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861809" y="774020"/>
            <a:ext cx="646838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ea typeface="微软雅黑 Light"/>
              </a:rPr>
              <a:t>主</a:t>
            </a:r>
            <a:r>
              <a:rPr lang="zh-CN" altLang="en-US" sz="3600" dirty="0" smtClean="0">
                <a:ea typeface="微软雅黑 Light"/>
              </a:rPr>
              <a:t>创指数计算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6553301" y="2842705"/>
                <a:ext cx="5205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𝑆𝐵𝑌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𝐴𝐵𝑌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𝐴𝐵𝑌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𝐴𝐵𝑌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𝐴𝐵𝑌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𝐴𝐵𝑌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301" y="2842705"/>
                <a:ext cx="520546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6311575" y="3373014"/>
                <a:ext cx="6096000" cy="11455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316230" algn="just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altLang="en-US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阶段权重</a:t>
                </a:r>
                <a:r>
                  <a:rPr lang="en-US" altLang="zh-CN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−2 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−3 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−4 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−5 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zh-CN" altLang="zh-CN" kern="100" dirty="0">
                  <a:latin typeface="Times New Roman" panose="02020603050405020304" pitchFamily="18" charset="0"/>
                </a:endParaRPr>
              </a:p>
              <a:p>
                <a:pPr indent="316230"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10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𝐴𝐵𝑌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</a:rPr>
                            <m:t>𝑆𝐵𝑌</m:t>
                          </m:r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𝐴𝐵𝑌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</a:rPr>
                            <m:t>𝑆𝐵𝑌</m:t>
                          </m:r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𝐴𝐵𝑌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</a:rPr>
                            <m:t>𝑆𝐵𝑌</m:t>
                          </m:r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𝐴𝐵𝑌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</a:rPr>
                            <m:t>𝑆𝐵𝑌</m:t>
                          </m:r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𝐴𝐵𝑌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</a:rPr>
                            <m:t>𝑆𝐵𝑌</m:t>
                          </m:r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575" y="3373014"/>
                <a:ext cx="6096000" cy="11455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5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392110" y="5115437"/>
                <a:ext cx="6096000" cy="4801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304800" algn="just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主创</a:t>
                </a:r>
                <a:r>
                  <a:rPr lang="zh-CN" altLang="en-US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指数</a:t>
                </a:r>
                <a:r>
                  <a:rPr lang="en-US" altLang="zh-CN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kern="1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CN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10" y="5115437"/>
                <a:ext cx="6096000" cy="480131"/>
              </a:xfrm>
              <a:prstGeom prst="rect">
                <a:avLst/>
              </a:prstGeom>
              <a:blipFill rotWithShape="0">
                <a:blip r:embed="rId4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402262"/>
                  </p:ext>
                </p:extLst>
              </p:nvPr>
            </p:nvGraphicFramePr>
            <p:xfrm>
              <a:off x="154912" y="4152072"/>
              <a:ext cx="6398389" cy="161579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980935"/>
                    <a:gridCol w="798490"/>
                    <a:gridCol w="901521"/>
                    <a:gridCol w="837127"/>
                    <a:gridCol w="940158"/>
                    <a:gridCol w="940158"/>
                  </a:tblGrid>
                  <a:tr h="0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年份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阶段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票房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𝐵𝑌</m:t>
                                  </m:r>
                                </m:e>
                                <m:sub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441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296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218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171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131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</a:tr>
                  <a:tr h="427074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上映影片数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𝑊𝑌</m:t>
                                  </m:r>
                                </m:e>
                                <m:sub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358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323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305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289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228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402262"/>
                  </p:ext>
                </p:extLst>
              </p:nvPr>
            </p:nvGraphicFramePr>
            <p:xfrm>
              <a:off x="154912" y="4152072"/>
              <a:ext cx="6398389" cy="161579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980935"/>
                    <a:gridCol w="798490"/>
                    <a:gridCol w="901521"/>
                    <a:gridCol w="837127"/>
                    <a:gridCol w="940158"/>
                    <a:gridCol w="940158"/>
                  </a:tblGrid>
                  <a:tr h="396240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年份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</a:pPr>
                          <a:r>
                            <a:rPr lang="en-US" altLang="zh-CN" dirty="0" smtClean="0"/>
                            <a:t>2011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阶段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46970" t="-110769" r="-451515" b="-2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9459" t="-110769" r="-302703" b="-2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42336" t="-110769" r="-227007" b="-2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79355" t="-110769" r="-100645" b="-2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83117" t="-110769" r="-1299" b="-23230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8" t="-207576" r="-224000" b="-1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441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296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218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171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131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</a:tr>
                  <a:tr h="42707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8" t="-290000" r="-22400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358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323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305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289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228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553301" y="2118921"/>
                <a:ext cx="1409104" cy="657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𝐴𝐵𝑌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𝐵𝑌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𝑊𝑌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301" y="2118921"/>
                <a:ext cx="1409104" cy="6577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85508" y="5458555"/>
                <a:ext cx="596541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𝐴𝐵𝑌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𝑆𝐵𝑌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𝐴𝐵𝑌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𝑆𝐵𝑌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𝐴𝐵𝑌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𝑆𝐵𝑌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𝐴𝐵𝑌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𝑆𝐵𝑌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𝐴𝐵𝑌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𝑆𝐵𝑌</m:t>
                              </m:r>
                            </m:den>
                          </m:f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0.4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08" y="5458555"/>
                <a:ext cx="5965416" cy="11128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2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577"/>
    </mc:Choice>
    <mc:Fallback xmlns="">
      <p:transition advTm="4657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36384" y="1332051"/>
            <a:ext cx="3845464" cy="522506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主创指数实现设计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 descr="C:\Users\GigaLiu\Pictures\主创指数计算(3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14" y="772731"/>
            <a:ext cx="6860196" cy="560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圆角矩形 14"/>
          <p:cNvSpPr>
            <a:spLocks noChangeArrowheads="1"/>
          </p:cNvSpPr>
          <p:nvPr/>
        </p:nvSpPr>
        <p:spPr bwMode="auto">
          <a:xfrm>
            <a:off x="355936" y="2235023"/>
            <a:ext cx="4406359" cy="4282356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StarRest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：影人信息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Rest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接口，提供影人信息及主创指数查询及更新；；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StarWorkFacade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：影人作品信息表单控制类，负责影人作品信息的增删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改查；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StarYearRoleBox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：影人不同年份、角色参与影片获取票房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POJO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类；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StarImpactModel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：影人主创指数计算核心实现；</a:t>
            </a:r>
            <a:endParaRPr lang="zh-CN" altLang="en-US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MatrixTool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：矩阵运算工具类，辅助主创指数计算；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1" name="图片 10" descr="C:\Users\GigaLiu\Pictures\主创指数查询时序设计(1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2775" r="1468" b="3170"/>
          <a:stretch/>
        </p:blipFill>
        <p:spPr bwMode="auto">
          <a:xfrm>
            <a:off x="2060620" y="2434108"/>
            <a:ext cx="9118243" cy="3554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9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26"/>
    </mc:Choice>
    <mc:Fallback xmlns="">
      <p:transition advTm="7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047027" y="1384792"/>
            <a:ext cx="4842130" cy="711501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受众人群分析算法设计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圆角矩形 14"/>
          <p:cNvSpPr>
            <a:spLocks noChangeArrowheads="1"/>
          </p:cNvSpPr>
          <p:nvPr/>
        </p:nvSpPr>
        <p:spPr bwMode="auto">
          <a:xfrm>
            <a:off x="730538" y="3033513"/>
            <a:ext cx="5475108" cy="2169551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影片的受众人群信息，主要来自于社交平台上的网民信息，基于网民发表的影片评论，收集网民信息，基于网民的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基本信息和标签分析，从年龄、性别、收入、学历、兴趣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等角度，进行影片受众群体分析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如右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图所示，以收入人群受众分析为例，算法流程设计如下：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6" name="图片 5" descr="E:\study\毕业设计\毕业论文\收入群体受众分析(2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" b="3200"/>
          <a:stretch/>
        </p:blipFill>
        <p:spPr bwMode="auto">
          <a:xfrm>
            <a:off x="6606863" y="463640"/>
            <a:ext cx="5074276" cy="6027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30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964"/>
    </mc:Choice>
    <mc:Fallback xmlns="">
      <p:transition advTm="3496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71509" y="1127214"/>
            <a:ext cx="4842130" cy="711501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影视票房预测算法流程设计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圆角矩形 14"/>
          <p:cNvSpPr>
            <a:spLocks noChangeArrowheads="1"/>
          </p:cNvSpPr>
          <p:nvPr/>
        </p:nvSpPr>
        <p:spPr bwMode="auto">
          <a:xfrm>
            <a:off x="757065" y="1925390"/>
            <a:ext cx="5271017" cy="4932610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整个票房预测算法，主要基于机器学习的方式，提取影片不同的数据维度，进行模型训练，最终得出票房预测模型，其中，考虑的数据维度有：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导演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、演员票房影响力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影视类别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档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期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依据上映时间，推算档期，暑期档，春节档等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影片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发行地区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港台、大陆、美国、其他海外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影片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制式，是否支持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3D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，支持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IMAX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预告片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播放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量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系列电影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IP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电影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影评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情感倾向及数量特征</a:t>
            </a:r>
          </a:p>
        </p:txBody>
      </p:sp>
      <p:pic>
        <p:nvPicPr>
          <p:cNvPr id="7" name="图片 6" descr="E:\study\毕业设计\毕业论文\建模\影视票房预测流程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8559" r="2788" b="4167"/>
          <a:stretch/>
        </p:blipFill>
        <p:spPr bwMode="auto">
          <a:xfrm>
            <a:off x="6179888" y="1838715"/>
            <a:ext cx="5769735" cy="4410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191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92"/>
    </mc:Choice>
    <mc:Fallback xmlns="">
      <p:transition advTm="699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4"/>
          <p:cNvSpPr>
            <a:spLocks noChangeArrowheads="1"/>
          </p:cNvSpPr>
          <p:nvPr/>
        </p:nvSpPr>
        <p:spPr bwMode="auto">
          <a:xfrm>
            <a:off x="426973" y="1943916"/>
            <a:ext cx="4801009" cy="4971245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VideoRest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：封装与影视信息相关的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web service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接口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VideoFacade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：影视信息数据库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Controller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，负责影视表单的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CRUD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操作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SingletonPredictModel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：集成多个影视票房预测模型，单例模式实现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，预测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时，多个模型进行投票选出最终结果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BoxPredictModel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：影视票房预测核心实现，封装不同的训练方法，及数据特征变换方式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MovieModel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：主要用于数值化影视信息，以及匹配影人信息，生成训练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case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圆角矩形 14"/>
          <p:cNvSpPr>
            <a:spLocks noChangeArrowheads="1"/>
          </p:cNvSpPr>
          <p:nvPr/>
        </p:nvSpPr>
        <p:spPr bwMode="auto">
          <a:xfrm>
            <a:off x="307023" y="2020946"/>
            <a:ext cx="4842129" cy="4837053"/>
          </a:xfrm>
          <a:prstGeom prst="roundRect">
            <a:avLst>
              <a:gd name="adj" fmla="val 8157"/>
            </a:avLst>
          </a:prstGeom>
          <a:solidFill>
            <a:srgbClr val="806D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StarImpactModel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：用于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分析主创人员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主创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指数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，提供多种指数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计算方法；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MovieModel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：主要用于数值化影视信息，以及匹配影人信息，生成训练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case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BoxPredictModel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：影视票房预测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类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封装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不同训练方法及特征转换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方式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：影人信息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类；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StarSocial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：影人社交账号信息类，主要记录新浪微博社交账号的信息，以及社交影响力指数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StarImpact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：记录主创人员票房影响力和过往作品信息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Moive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：记录影视作品的相关信息；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27584" y="1175253"/>
            <a:ext cx="4842130" cy="711501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影视票房预测实现设计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E:\study\毕业设计\毕业论文\建模\影视票房预测类图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3142" r="1329"/>
          <a:stretch/>
        </p:blipFill>
        <p:spPr bwMode="auto">
          <a:xfrm>
            <a:off x="5380383" y="0"/>
            <a:ext cx="6811617" cy="6857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 descr="C:\Users\GigaLiu\Pictures\影视票房预测Rest类图设计(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84" y="781878"/>
            <a:ext cx="6255026" cy="520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C:\Users\GigaLiu\Pictures\票房预测时序图(2)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14" y="2020946"/>
            <a:ext cx="8825948" cy="365098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13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475"/>
    </mc:Choice>
    <mc:Fallback xmlns="">
      <p:transition advTm="9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1276027"/>
            <a:ext cx="2822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Chapter.4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返回目录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 to catalogue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0387" y="3167617"/>
            <a:ext cx="5109091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9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0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2"/>
    </mc:Choice>
    <mc:Fallback xmlns="">
      <p:transition advTm="91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1172714" y="2083589"/>
            <a:ext cx="8848579" cy="915996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影评情感分析，现阶段主要实现了两级和三级情感划分两种分类模型，并封装成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service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以便前端调用。接口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影评情感分析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605660" y="3141107"/>
            <a:ext cx="4249588" cy="3625403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 rotWithShape="1">
          <a:blip r:embed="rId4"/>
          <a:srcRect b="34903"/>
          <a:stretch/>
        </p:blipFill>
        <p:spPr bwMode="auto">
          <a:xfrm>
            <a:off x="6299000" y="3332150"/>
            <a:ext cx="3622040" cy="26911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1379532" y="3141107"/>
            <a:ext cx="8553724" cy="3625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2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6023">
        <p14:pan dir="u"/>
      </p:transition>
    </mc:Choice>
    <mc:Fallback xmlns="">
      <p:transition advTm="260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1172714" y="2083589"/>
            <a:ext cx="8848579" cy="915996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影评关键词提取，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TextRank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算法，基于词权重排序，获取关键词。目前封装封装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service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，默认提取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Top 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影评关键词提取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2" name="图片 21"/>
          <p:cNvPicPr/>
          <p:nvPr/>
        </p:nvPicPr>
        <p:blipFill rotWithShape="1">
          <a:blip r:embed="rId3"/>
          <a:srcRect l="712" r="264" b="19099"/>
          <a:stretch/>
        </p:blipFill>
        <p:spPr bwMode="auto">
          <a:xfrm>
            <a:off x="1300460" y="3141107"/>
            <a:ext cx="4150535" cy="3378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/>
          <p:cNvPicPr/>
          <p:nvPr/>
        </p:nvPicPr>
        <p:blipFill rotWithShape="1">
          <a:blip r:embed="rId4"/>
          <a:srcRect l="-113" r="-606" b="66607"/>
          <a:stretch/>
        </p:blipFill>
        <p:spPr bwMode="auto">
          <a:xfrm>
            <a:off x="5672872" y="3905491"/>
            <a:ext cx="4348421" cy="1849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/>
          <p:cNvPicPr/>
          <p:nvPr/>
        </p:nvPicPr>
        <p:blipFill>
          <a:blip r:embed="rId5"/>
          <a:stretch>
            <a:fillRect/>
          </a:stretch>
        </p:blipFill>
        <p:spPr>
          <a:xfrm>
            <a:off x="1293715" y="3141106"/>
            <a:ext cx="8720556" cy="3378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90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6509">
        <p14:pan dir="u"/>
      </p:transition>
    </mc:Choice>
    <mc:Fallback xmlns="">
      <p:transition advTm="6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1172714" y="1980987"/>
            <a:ext cx="8848579" cy="915996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影人主创指数，基于影人过往作品的票房信息，以及参与影片的身份，计算影人票房影响力：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创指数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/>
          <p:nvPr/>
        </p:nvPicPr>
        <p:blipFill rotWithShape="1">
          <a:blip r:embed="rId3"/>
          <a:srcRect l="109" t="-1" r="647" b="36240"/>
          <a:stretch/>
        </p:blipFill>
        <p:spPr bwMode="auto">
          <a:xfrm>
            <a:off x="992081" y="3156166"/>
            <a:ext cx="4428308" cy="3030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/>
          <p:cNvPicPr/>
          <p:nvPr/>
        </p:nvPicPr>
        <p:blipFill rotWithShape="1">
          <a:blip r:embed="rId4"/>
          <a:srcRect l="409" t="406" r="668" b="68765"/>
          <a:stretch/>
        </p:blipFill>
        <p:spPr bwMode="auto">
          <a:xfrm>
            <a:off x="5770012" y="3722915"/>
            <a:ext cx="4404872" cy="2129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2828273" y="1942067"/>
            <a:ext cx="5844367" cy="4601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30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5344">
        <p14:pan dir="u"/>
      </p:transition>
    </mc:Choice>
    <mc:Fallback xmlns="">
      <p:transition advTm="15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1172714" y="1980987"/>
            <a:ext cx="8848579" cy="915996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影视作品受众分析则从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性别、收入、兴趣类别、学历、地域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五个角度进行统计和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分析，基于影评网名的社交账号的基本信息和标签信息进行开展：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受众人群分析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51546" y="2935903"/>
            <a:ext cx="6171821" cy="3190577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 rotWithShape="1">
          <a:blip r:embed="rId4"/>
          <a:srcRect l="3808" r="5555" b="7194"/>
          <a:stretch/>
        </p:blipFill>
        <p:spPr bwMode="auto">
          <a:xfrm>
            <a:off x="2105691" y="3273732"/>
            <a:ext cx="6582734" cy="3373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/>
          <p:cNvPicPr/>
          <p:nvPr/>
        </p:nvPicPr>
        <p:blipFill rotWithShape="1">
          <a:blip r:embed="rId5"/>
          <a:srcRect l="4874" r="6628" b="7260"/>
          <a:stretch/>
        </p:blipFill>
        <p:spPr bwMode="auto">
          <a:xfrm>
            <a:off x="4271007" y="3914932"/>
            <a:ext cx="6688730" cy="2943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74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7693">
        <p14:pan dir="u"/>
      </p:transition>
    </mc:Choice>
    <mc:Fallback xmlns="">
      <p:transition advTm="17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1048" y="2061635"/>
            <a:ext cx="2707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Chapter.1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6817" y="2765162"/>
            <a:ext cx="313419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综述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返回目录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 to catalogue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7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49"/>
    </mc:Choice>
    <mc:Fallback xmlns="">
      <p:transition advTm="104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1172714" y="2083589"/>
            <a:ext cx="8848579" cy="915996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影评票房预测，主要基于决策树、随机森林、逻辑回归三种算法模型，采用投票的方式，最终输出影视票房分类：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影评票房预测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/>
          <p:nvPr/>
        </p:nvPicPr>
        <p:blipFill rotWithShape="1">
          <a:blip r:embed="rId3"/>
          <a:srcRect b="60596"/>
          <a:stretch/>
        </p:blipFill>
        <p:spPr bwMode="auto">
          <a:xfrm>
            <a:off x="854961" y="3661334"/>
            <a:ext cx="4368906" cy="1906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/>
          <p:cNvPicPr/>
          <p:nvPr/>
        </p:nvPicPr>
        <p:blipFill rotWithShape="1">
          <a:blip r:embed="rId4"/>
          <a:srcRect b="42246"/>
          <a:stretch/>
        </p:blipFill>
        <p:spPr bwMode="auto">
          <a:xfrm>
            <a:off x="5645379" y="3258355"/>
            <a:ext cx="4375914" cy="3296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1759620" y="3258355"/>
            <a:ext cx="7755185" cy="2859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111">
        <p14:pan dir="u"/>
      </p:transition>
    </mc:Choice>
    <mc:Fallback xmlns="">
      <p:transition advTm="20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系统整体展示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99196" y="1690125"/>
            <a:ext cx="5880435" cy="3904359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 rotWithShape="1">
          <a:blip r:embed="rId4"/>
          <a:srcRect b="20965"/>
          <a:stretch/>
        </p:blipFill>
        <p:spPr bwMode="auto">
          <a:xfrm>
            <a:off x="1814903" y="2279500"/>
            <a:ext cx="7104946" cy="3691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/>
          <p:cNvPicPr/>
          <p:nvPr/>
        </p:nvPicPr>
        <p:blipFill rotWithShape="1">
          <a:blip r:embed="rId5"/>
          <a:srcRect t="2415" b="10174"/>
          <a:stretch/>
        </p:blipFill>
        <p:spPr bwMode="auto">
          <a:xfrm>
            <a:off x="3039414" y="3657600"/>
            <a:ext cx="7933559" cy="3069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33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2350">
        <p14:pan dir="u"/>
      </p:transition>
    </mc:Choice>
    <mc:Fallback xmlns="">
      <p:transition advTm="22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827283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921412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502067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39414" y="834797"/>
            <a:ext cx="54611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系统整体展示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834797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9" name="图片 28"/>
          <p:cNvPicPr/>
          <p:nvPr/>
        </p:nvPicPr>
        <p:blipFill>
          <a:blip r:embed="rId3"/>
          <a:stretch>
            <a:fillRect/>
          </a:stretch>
        </p:blipFill>
        <p:spPr>
          <a:xfrm>
            <a:off x="381713" y="1942067"/>
            <a:ext cx="7052757" cy="3054003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4"/>
          <a:stretch>
            <a:fillRect/>
          </a:stretch>
        </p:blipFill>
        <p:spPr>
          <a:xfrm>
            <a:off x="1345616" y="2603158"/>
            <a:ext cx="6532607" cy="3021102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5"/>
          <a:stretch>
            <a:fillRect/>
          </a:stretch>
        </p:blipFill>
        <p:spPr>
          <a:xfrm>
            <a:off x="2852073" y="3663441"/>
            <a:ext cx="6460977" cy="1871955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>
          <a:blip r:embed="rId6"/>
          <a:stretch>
            <a:fillRect/>
          </a:stretch>
        </p:blipFill>
        <p:spPr>
          <a:xfrm>
            <a:off x="4837053" y="4154572"/>
            <a:ext cx="5894079" cy="2529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51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8540">
        <p14:pan dir="u"/>
      </p:transition>
    </mc:Choice>
    <mc:Fallback xmlns="">
      <p:transition advTm="85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1276027"/>
            <a:ext cx="2822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Chapter.5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返回目录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 to catalogue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61978" y="2107024"/>
            <a:ext cx="7571303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系统算法性能</a:t>
            </a:r>
            <a:endParaRPr lang="en-US" altLang="zh-CN" sz="9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5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23"/>
    </mc:Choice>
    <mc:Fallback xmlns="">
      <p:transition advTm="672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2861808" y="781552"/>
            <a:ext cx="646838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影评情感分析性能分析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76" name="Rectangle 5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919406336"/>
              </p:ext>
            </p:extLst>
          </p:nvPr>
        </p:nvGraphicFramePr>
        <p:xfrm>
          <a:off x="203516" y="2808515"/>
          <a:ext cx="5630092" cy="377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312798313"/>
              </p:ext>
            </p:extLst>
          </p:nvPr>
        </p:nvGraphicFramePr>
        <p:xfrm>
          <a:off x="6096000" y="2821578"/>
          <a:ext cx="5669280" cy="3762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圆角矩形 12"/>
          <p:cNvSpPr/>
          <p:nvPr/>
        </p:nvSpPr>
        <p:spPr>
          <a:xfrm>
            <a:off x="1671710" y="1905582"/>
            <a:ext cx="8848579" cy="798429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影评情感分析主要实现了两级和三级情感划分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，性能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分析中，针对微博影评语料，对比了现有的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腾讯文智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平台及</a:t>
            </a:r>
            <a:r>
              <a:rPr lang="en-US" altLang="zh-CN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平台，在算法的准确性和性能上都具备一定的优势</a:t>
            </a:r>
          </a:p>
        </p:txBody>
      </p:sp>
    </p:spTree>
    <p:extLst>
      <p:ext uri="{BB962C8B-B14F-4D97-AF65-F5344CB8AC3E}">
        <p14:creationId xmlns:p14="http://schemas.microsoft.com/office/powerpoint/2010/main" val="913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214"/>
    </mc:Choice>
    <mc:Fallback xmlns="">
      <p:transition advTm="4021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2861808" y="781552"/>
            <a:ext cx="646838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影视票房预测性能分析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76" name="Rectangle 5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671709" y="1793125"/>
            <a:ext cx="8848579" cy="798429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影视票房预测，探讨了不同算法随着分类数增加算法性能的变化，以及当分类数为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时，影视票房划分为百万以下、百万、千万、亿万、十亿五档，不同算法的性能变化：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426803652"/>
              </p:ext>
            </p:extLst>
          </p:nvPr>
        </p:nvGraphicFramePr>
        <p:xfrm>
          <a:off x="182880" y="2795453"/>
          <a:ext cx="5630091" cy="3762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360579490"/>
              </p:ext>
            </p:extLst>
          </p:nvPr>
        </p:nvGraphicFramePr>
        <p:xfrm>
          <a:off x="6113417" y="2821578"/>
          <a:ext cx="5603966" cy="3762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84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596"/>
    </mc:Choice>
    <mc:Fallback xmlns="">
      <p:transition advTm="3559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Chapter.6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9760" y="3021423"/>
            <a:ext cx="313419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返回目录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 to catalogue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3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81"/>
    </mc:Choice>
    <mc:Fallback xmlns="">
      <p:transition advTm="228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811660" y="2442754"/>
            <a:ext cx="5223379" cy="3148148"/>
          </a:xfrm>
          <a:prstGeom prst="roundRect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主要成果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地实现了影视评论的两级和三级情感分类，提取影视口碑情况；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提出了影人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主创指数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模型，能够有效地评估影人的票房影响力，并将影人信息融入到影视票房预测中；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了未上映影片的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影视票房预测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，具备一定的实用价值；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基于影视作品基本信息及分析结果呈现了 完整的影视信息检索平台，能够有效地辅助行业决策；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255887" y="925244"/>
            <a:ext cx="646838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ea typeface="微软雅黑 Light"/>
              </a:rPr>
              <a:t>结论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293707" y="2442754"/>
            <a:ext cx="5223379" cy="3148148"/>
          </a:xfrm>
          <a:prstGeom prst="roundRect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不足与完善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由于整个影视票房预测，只能做到分类预测，受限与很多影响因素无法获取完善数据，模型准确度较低，如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影片预告片的播放量信息、营销事件信息、社交平台想看量信息、百度搜索指数信息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下一步的目标，是继续整合更多的数据维度，提高模型质量，以及实现影视票房的回归预测；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10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216"/>
    </mc:Choice>
    <mc:Fallback xmlns="">
      <p:transition advTm="4721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86589" y="548203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哈尔滨工业大学软件学院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6589" y="5018398"/>
            <a:ext cx="246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454072862@qq.com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1854735" y="3219719"/>
            <a:ext cx="2329447" cy="1262129"/>
          </a:xfrm>
          <a:custGeom>
            <a:avLst/>
            <a:gdLst>
              <a:gd name="connsiteX0" fmla="*/ 0 w 2541974"/>
              <a:gd name="connsiteY0" fmla="*/ 0 h 636814"/>
              <a:gd name="connsiteX1" fmla="*/ 2541974 w 2541974"/>
              <a:gd name="connsiteY1" fmla="*/ 0 h 636814"/>
              <a:gd name="connsiteX2" fmla="*/ 2372921 w 2541974"/>
              <a:gd name="connsiteY2" fmla="*/ 318407 h 636814"/>
              <a:gd name="connsiteX3" fmla="*/ 2541974 w 2541974"/>
              <a:gd name="connsiteY3" fmla="*/ 636814 h 636814"/>
              <a:gd name="connsiteX4" fmla="*/ 0 w 2541974"/>
              <a:gd name="connsiteY4" fmla="*/ 636814 h 636814"/>
              <a:gd name="connsiteX5" fmla="*/ 168950 w 2541974"/>
              <a:gd name="connsiteY5" fmla="*/ 318407 h 63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1974" h="636814">
                <a:moveTo>
                  <a:pt x="0" y="0"/>
                </a:moveTo>
                <a:lnTo>
                  <a:pt x="2541974" y="0"/>
                </a:lnTo>
                <a:lnTo>
                  <a:pt x="2372921" y="318407"/>
                </a:lnTo>
                <a:lnTo>
                  <a:pt x="2541974" y="636814"/>
                </a:lnTo>
                <a:lnTo>
                  <a:pt x="0" y="636814"/>
                </a:lnTo>
                <a:lnTo>
                  <a:pt x="168950" y="318407"/>
                </a:lnTo>
                <a:close/>
              </a:path>
            </a:pathLst>
          </a:cu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作者：刘兆洋</a:t>
            </a:r>
            <a:endParaRPr lang="en-US" altLang="zh-CN" dirty="0" smtClean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55" y="2062831"/>
            <a:ext cx="3048264" cy="30330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00708" y="5528204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哈尔滨市南岗区西大直街</a:t>
            </a:r>
            <a:r>
              <a:rPr lang="en-US" altLang="zh-CN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zh-CN" altLang="en-US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</a:t>
            </a:r>
          </a:p>
        </p:txBody>
      </p:sp>
    </p:spTree>
    <p:extLst>
      <p:ext uri="{BB962C8B-B14F-4D97-AF65-F5344CB8AC3E}">
        <p14:creationId xmlns:p14="http://schemas.microsoft.com/office/powerpoint/2010/main" val="39216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4"/>
    </mc:Choice>
    <mc:Fallback xmlns="">
      <p:transition spd="slow" advTm="854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243751" y="825258"/>
            <a:ext cx="578949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项目</a:t>
            </a:r>
            <a:r>
              <a:rPr lang="zh-CN" altLang="en-US" sz="3600" dirty="0">
                <a:ea typeface="微软雅黑 Light"/>
              </a:rPr>
              <a:t>背景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pic>
        <p:nvPicPr>
          <p:cNvPr id="1030" name="Picture 6" descr="http://images.cnitblog.com/news/66372/201503/0909084697155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70" y="4094877"/>
            <a:ext cx="4153113" cy="2595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movie.weiresearch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00" y="2823382"/>
            <a:ext cx="3432911" cy="92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weiresearch.com/wp-content/uploads/2015/09/H-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00" y="1718462"/>
            <a:ext cx="3343810" cy="75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1026188" y="1812983"/>
            <a:ext cx="5760979" cy="4563787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作品分析及票房预测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一直都是影视行业备受关注的问题，对于影视作品的投资和收益具有重大意义；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现有的影视作品票房预测多是通过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行业专家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及投资人士的经验和眼光；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随着社交媒体的发展，越来越多的用户通过社交媒体表达日常生活上的情绪和意见，透过社交评论来反映真实生活的某些规律，是近期研究的热门；同样，透过</a:t>
            </a:r>
            <a:r>
              <a:rPr lang="zh-CN" altLang="en-US" b="1" kern="100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社交评论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分析影视口碑，也成为一件非常具有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意义的事情；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1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85"/>
    </mc:Choice>
    <mc:Fallback xmlns="">
      <p:transition spd="slow" advTm="2658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243751" y="825258"/>
            <a:ext cx="578949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项目简介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67855" y="1904076"/>
            <a:ext cx="5797596" cy="2026045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影视票房评估系统主要从影视作品的基本信息出发，结合社交媒体上的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zh-CN" altLang="en-US" b="1" kern="100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，并基于影片主创团队提出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主创指数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概念，实现影视作品的</a:t>
            </a:r>
            <a:r>
              <a:rPr lang="zh-CN" altLang="en-US" b="1" kern="100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口碑分析、票房预测、受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众人群</a:t>
            </a:r>
            <a:r>
              <a:rPr lang="zh-CN" altLang="en-US" b="1" kern="100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等分析工作。</a:t>
            </a:r>
          </a:p>
        </p:txBody>
      </p:sp>
      <p:pic>
        <p:nvPicPr>
          <p:cNvPr id="13" name="Picture 2" descr="http://movie.weiresearch.com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00" y="2823382"/>
            <a:ext cx="3432911" cy="92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weiresearch.com/wp-content/uploads/2015/09/H-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00" y="1718462"/>
            <a:ext cx="3343810" cy="75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1167855" y="4250914"/>
            <a:ext cx="5797596" cy="2214280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主要开发</a:t>
            </a:r>
            <a:r>
              <a:rPr lang="en-US" altLang="zh-CN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设计内容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影评情感分析及意见挖掘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票房预测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人主创指数计算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用于衡量影人票房影响力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影视受众人群分析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影视作品信息检索及呈现</a:t>
            </a:r>
          </a:p>
        </p:txBody>
      </p:sp>
      <p:pic>
        <p:nvPicPr>
          <p:cNvPr id="8" name="Picture 2" descr="http://pic44.nipic.com/20140715/4908029_174800117144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9" b="4893"/>
          <a:stretch/>
        </p:blipFill>
        <p:spPr bwMode="auto">
          <a:xfrm>
            <a:off x="7683415" y="3930121"/>
            <a:ext cx="4342479" cy="25802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3"/>
    </mc:Choice>
    <mc:Fallback xmlns="">
      <p:transition spd="slow" advTm="366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1340424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Chapter.2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01146" y="2171421"/>
            <a:ext cx="6340197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需求分析及</a:t>
            </a:r>
            <a:endParaRPr lang="en-US" altLang="zh-CN" sz="9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返回目录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noProof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 to catalogue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9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52"/>
    </mc:Choice>
    <mc:Fallback xmlns="">
      <p:transition advTm="315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study\毕业设计\毕业论文\用户角色用例图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r="2038"/>
          <a:stretch/>
        </p:blipFill>
        <p:spPr bwMode="auto">
          <a:xfrm>
            <a:off x="427941" y="1907951"/>
            <a:ext cx="7312262" cy="42932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3243751" y="825258"/>
            <a:ext cx="5789492" cy="62923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系统用例图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341387" y="2151657"/>
            <a:ext cx="3120810" cy="3463531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系统为终端用户设计的用例主要为影视作品的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查询及信息呈现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功能，并在基本信息基础之上，呈现影视作品分析的结果，包括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口碑、预测票房、受众人群分布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06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96456" y="1555423"/>
            <a:ext cx="785610" cy="4728007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项目整体架构设计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36002" y="1608399"/>
            <a:ext cx="4655669" cy="4483308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层：借助现有的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爬虫框架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及第三方数据接口，实现数据的获取。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存储层：基于</a:t>
            </a:r>
            <a:r>
              <a:rPr lang="en-US" altLang="zh-CN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及文件系统存储数据，同时反向生成实体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会话层：基于会话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操作数据库，针对系统核心功能开展建模，并进一步封装</a:t>
            </a:r>
            <a:r>
              <a:rPr lang="en-US" altLang="zh-CN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 service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应用层：基于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异步调用</a:t>
            </a:r>
            <a:r>
              <a:rPr lang="en-US" altLang="zh-CN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restful API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的方式，实现业务逻辑的调用，并呈现到前端页面中；</a:t>
            </a:r>
          </a:p>
        </p:txBody>
      </p:sp>
      <p:pic>
        <p:nvPicPr>
          <p:cNvPr id="5" name="图片 4" descr="E:\study\毕业设计\毕业论文\系统架构图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" b="1816"/>
          <a:stretch/>
        </p:blipFill>
        <p:spPr bwMode="auto">
          <a:xfrm>
            <a:off x="1521794" y="901521"/>
            <a:ext cx="5020673" cy="57811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36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7"/>
    </mc:Choice>
    <mc:Fallback xmlns="">
      <p:transition spd="slow" advTm="1398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378850" y="329836"/>
            <a:ext cx="4538605" cy="545742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ea typeface="微软雅黑 Light"/>
              </a:rPr>
              <a:t>系统功能模块划分</a:t>
            </a:r>
            <a:endParaRPr lang="zh-CN" altLang="en-US" sz="3600" dirty="0">
              <a:latin typeface="微软雅黑" panose="020B0503020204020204" pitchFamily="34" charset="-122"/>
              <a:ea typeface="微软雅黑 Ligh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891419" y="1263739"/>
            <a:ext cx="4124569" cy="5252970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影视数据爬取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模块：主要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针对国内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猫眼、中国票房、豆瓣、微博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，进行数据爬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影视评论分析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模块：主要从影评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出发，基于文本挖掘的方式，分析评论的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情感倾向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，以及提取评论中的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，分析大众意见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影视作品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分析：主要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受众人群的分布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主创团队的影响力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影视票房的预测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三个角度展开，实现影视作品的自动化分析，从中挖掘有价值的知识及信息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影视作品信息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呈现：做到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影视领域的</a:t>
            </a:r>
            <a:r>
              <a:rPr lang="zh-CN" altLang="en-US" b="1" kern="100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搜索引擎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，完整的呈现一部影视作品的各个方面的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1878" r="1258"/>
          <a:stretch/>
        </p:blipFill>
        <p:spPr>
          <a:xfrm>
            <a:off x="231820" y="1093094"/>
            <a:ext cx="7216328" cy="5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5"/>
    </mc:Choice>
    <mc:Fallback xmlns="">
      <p:transition spd="slow" advTm="739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1|5.3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4|1.2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0.9|1.8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7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6.1|3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06D3E"/>
        </a:solidFill>
        <a:ln w="28575">
          <a:solidFill>
            <a:schemeClr val="bg1"/>
          </a:solidFill>
        </a:ln>
      </a:spPr>
      <a:bodyPr rtlCol="0" anchor="ctr"/>
      <a:lstStyle>
        <a:defPPr algn="ctr">
          <a:defRPr sz="4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2594</Words>
  <Application>Microsoft Office PowerPoint</Application>
  <PresentationFormat>宽屏</PresentationFormat>
  <Paragraphs>268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 Unicode MS</vt:lpstr>
      <vt:lpstr>Meiryo UI</vt:lpstr>
      <vt:lpstr>隶书</vt:lpstr>
      <vt:lpstr>宋体</vt:lpstr>
      <vt:lpstr>微软雅黑</vt:lpstr>
      <vt:lpstr>微软雅黑 Light</vt:lpstr>
      <vt:lpstr>Arial</vt:lpstr>
      <vt:lpstr>Calibri</vt:lpstr>
      <vt:lpstr>Cambria Math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刘兆洋</cp:lastModifiedBy>
  <cp:revision>1509</cp:revision>
  <dcterms:created xsi:type="dcterms:W3CDTF">2014-04-05T12:30:57Z</dcterms:created>
  <dcterms:modified xsi:type="dcterms:W3CDTF">2016-07-01T08:02:47Z</dcterms:modified>
</cp:coreProperties>
</file>